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91" r:id="rId3"/>
    <p:sldId id="309" r:id="rId4"/>
    <p:sldId id="314" r:id="rId5"/>
    <p:sldId id="267" r:id="rId6"/>
    <p:sldId id="275" r:id="rId7"/>
    <p:sldId id="269" r:id="rId8"/>
    <p:sldId id="268" r:id="rId9"/>
    <p:sldId id="297" r:id="rId10"/>
    <p:sldId id="298" r:id="rId11"/>
    <p:sldId id="311" r:id="rId12"/>
    <p:sldId id="270" r:id="rId13"/>
    <p:sldId id="274" r:id="rId14"/>
    <p:sldId id="300" r:id="rId15"/>
    <p:sldId id="315" r:id="rId16"/>
    <p:sldId id="301" r:id="rId17"/>
    <p:sldId id="261" r:id="rId18"/>
    <p:sldId id="290" r:id="rId19"/>
    <p:sldId id="294" r:id="rId20"/>
    <p:sldId id="292" r:id="rId21"/>
    <p:sldId id="293" r:id="rId22"/>
    <p:sldId id="304" r:id="rId23"/>
    <p:sldId id="312" r:id="rId24"/>
    <p:sldId id="305" r:id="rId25"/>
    <p:sldId id="302" r:id="rId26"/>
    <p:sldId id="307" r:id="rId27"/>
    <p:sldId id="321" r:id="rId28"/>
    <p:sldId id="272" r:id="rId29"/>
    <p:sldId id="306" r:id="rId30"/>
    <p:sldId id="316" r:id="rId31"/>
    <p:sldId id="296" r:id="rId32"/>
    <p:sldId id="303" r:id="rId33"/>
    <p:sldId id="320" r:id="rId34"/>
    <p:sldId id="295" r:id="rId35"/>
    <p:sldId id="279" r:id="rId36"/>
    <p:sldId id="280" r:id="rId37"/>
    <p:sldId id="323" r:id="rId38"/>
    <p:sldId id="281" r:id="rId39"/>
    <p:sldId id="317" r:id="rId40"/>
    <p:sldId id="318" r:id="rId41"/>
    <p:sldId id="319" r:id="rId42"/>
    <p:sldId id="322" r:id="rId43"/>
    <p:sldId id="278" r:id="rId4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  <a:srgbClr val="FFD2CF"/>
    <a:srgbClr val="000000"/>
    <a:srgbClr val="F4ED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9" autoAdjust="0"/>
    <p:restoredTop sz="94660"/>
  </p:normalViewPr>
  <p:slideViewPr>
    <p:cSldViewPr>
      <p:cViewPr>
        <p:scale>
          <a:sx n="100" d="100"/>
          <a:sy n="100" d="100"/>
        </p:scale>
        <p:origin x="-115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08A2536-3833-4B15-978C-CF2CA6E70BB1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785E31F-08E7-4C37-B79C-4E90B3325B6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53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81F96D-1B7E-4A64-9610-CB04078A597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168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871900-87B8-4C53-9313-7AD84782F80C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5E31F-08E7-4C37-B79C-4E90B3325B6B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27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0A0671-403F-4109-90D7-FB92458FB542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47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16B05D-8AEB-48FE-BD3A-DF44C437AB61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373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E17268-2C41-4405-BCAD-C03A7DEEE09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65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490EE7-4058-4FC0-AEA4-745B3E714B3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57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F3027A-9F62-433C-9F4B-7C319CD05E9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734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5E33B2-0E3A-4F0D-A410-F44C1E2E6385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7188EF-8C6A-4ADC-8370-67C4708A55B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593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E0D19A-700E-40DB-A701-7E2FBE45B2B1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45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E9C857-98F1-4807-BF2A-950C0A55E9C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04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B12D78-89CC-4845-B390-27D9DC56A4D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144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A25666-57DF-4F59-B206-E2F93DB5A9A4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24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6C638D-B6F6-4060-92F4-E5DA0AD9F66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01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62F26B-128D-49A7-8E69-FE9FA729207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D1DC90-29EC-4BAA-8EE0-B92954BE48D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782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EC8417-A46E-4C53-BA63-11A83C5EEFD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88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2A9797-F0A9-456A-86BD-2BE31E053EB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5E31F-08E7-4C37-B79C-4E90B3325B6B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F21A12-03BB-4991-B911-953AE67D909C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09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2CE428-FAAB-44D6-A70C-0EEB50B4C28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5E31F-08E7-4C37-B79C-4E90B3325B6B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57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F3027A-9F62-433C-9F4B-7C319CD05E9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E1E91E-8B5C-4EF2-BC9A-3E3B5F07EC4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294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83E904-CF0D-401B-80C1-0A1E57517463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5E31F-08E7-4C37-B79C-4E90B3325B6B}" type="slidenum">
              <a:rPr lang="ja-JP" altLang="en-US" smtClean="0"/>
              <a:pPr>
                <a:defRPr/>
              </a:pPr>
              <a:t>33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90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91E5FE-E64E-47E4-99E5-AA9108938DF4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01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62F26B-128D-49A7-8E69-FE9FA729207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AC7B8C-2C1E-4CED-A488-882685D162C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88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2A9797-F0A9-456A-86BD-2BE31E053EB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21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9EBCE1-2752-4055-A423-EA53D72B24A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09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2CE428-FAAB-44D6-A70C-0EEB50B4C28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34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8D814A-5D61-4C17-9759-2214B43F49B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57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F3027A-9F62-433C-9F4B-7C319CD05E9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E1E91E-8B5C-4EF2-BC9A-3E3B5F07EC4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5E31F-08E7-4C37-B79C-4E90B3325B6B}" type="slidenum">
              <a:rPr lang="ja-JP" altLang="en-US" smtClean="0"/>
              <a:pPr>
                <a:defRPr/>
              </a:pPr>
              <a:t>42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728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12EF88-C9A8-402C-8E5E-BADF40554F96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55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DC4ADB-AFDF-41AD-8CB0-6CD70B1F28F5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65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490EE7-4058-4FC0-AEA4-745B3E714B3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75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0DADD2-B36D-48B8-B3E2-B3D46A1C9F0C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2E1A74-75C6-4751-8F5F-BF83CF0A8DE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066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75D220-F222-4131-A6FD-8B863A929B4D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5A8AE-E4FC-463D-8583-B6ADF0E09661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53A67-CE4A-42E7-A11A-B1808AD5D35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5E6CA-1B3A-4F60-B06D-C921603889A0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0B065-033D-462D-AF41-C4F49FFCC3F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F6B3-7D74-4985-A0A9-7DCD8BA8FF9C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07673-18C0-46C8-A155-65311DB0500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3C99-9FF8-41FC-92B1-393433141B75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A6736-F539-43E9-AF8B-69E1043D773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C6B8E-160D-499D-89AF-6EB8906B5373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8CF7E-38AF-47FC-A3DE-A42D7DCB4F6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A2F00-E889-4720-BC30-51229514E753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15BB-49DD-48CD-AB38-896E80F863E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FAB3A-7814-4D34-8A4D-81872EEE81BB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4BFDB-31DD-40BB-A02D-B3D9131B415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5FD13-30AE-48E5-9E6B-5F08D4363865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9AE59-DC6E-4B70-9B4E-A6083AE624F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39632-08CF-4F65-87A5-D6D4D70490F2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3F843-0000-4A2D-BF5C-F66B2AC3DA3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6F127-8756-4211-803A-149993DCAAF7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D6E73-0E7D-4C87-AADF-2F5C04CD8A1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7772-52D4-4F95-B72A-3395CB6D5B83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1E997-E2BF-4C47-A5D9-B5B7FCBFAD0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5823C9-B286-4429-BAC6-CDD8A5C98D0F}" type="datetimeFigureOut">
              <a:rPr lang="ja-JP" altLang="en-US"/>
              <a:pPr>
                <a:defRPr/>
              </a:pPr>
              <a:t>2009/8/27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9CCCCB3-C6B0-4BF0-B07F-575FCBEEA33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yattom.jp/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61000" contrast="-61000"/>
          </a:blip>
          <a:srcRect/>
          <a:stretch>
            <a:fillRect/>
          </a:stretch>
        </p:blipFill>
        <p:spPr bwMode="auto">
          <a:xfrm>
            <a:off x="0" y="-1"/>
            <a:ext cx="9144000" cy="687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8000" dirty="0" smtClean="0">
                <a:solidFill>
                  <a:srgbClr val="0070C0"/>
                </a:solidFill>
              </a:rPr>
              <a:t>The </a:t>
            </a:r>
            <a:r>
              <a:rPr lang="en-US" altLang="ja-JP" sz="8000" dirty="0" err="1" smtClean="0">
                <a:solidFill>
                  <a:srgbClr val="0070C0"/>
                </a:solidFill>
              </a:rPr>
              <a:t>Kanban</a:t>
            </a:r>
            <a:r>
              <a:rPr lang="en-US" altLang="ja-JP" sz="8000" dirty="0" smtClean="0">
                <a:solidFill>
                  <a:srgbClr val="0070C0"/>
                </a:solidFill>
              </a:rPr>
              <a:t> Game</a:t>
            </a:r>
            <a:endParaRPr lang="ja-JP" altLang="en-US" sz="8000" dirty="0" smtClean="0">
              <a:solidFill>
                <a:srgbClr val="0070C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7175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Tsutomu YASUI aka </a:t>
            </a:r>
            <a:r>
              <a:rPr lang="en-US" altLang="ja-JP" dirty="0" err="1" smtClean="0"/>
              <a:t>Yattom</a:t>
            </a:r>
            <a:endParaRPr lang="en-US" altLang="ja-JP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Agile Developer and Coach</a:t>
            </a:r>
            <a:endParaRPr lang="en-US" altLang="ja-JP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EIWA </a:t>
            </a:r>
            <a:r>
              <a:rPr lang="en-US" altLang="ja-JP" dirty="0" smtClean="0"/>
              <a:t>System </a:t>
            </a:r>
            <a:r>
              <a:rPr lang="en-US" altLang="ja-JP" dirty="0" smtClean="0"/>
              <a:t>Management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Japan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/>
          <p:cNvSpPr/>
          <p:nvPr/>
        </p:nvSpPr>
        <p:spPr>
          <a:xfrm>
            <a:off x="642938" y="142875"/>
            <a:ext cx="3571875" cy="13573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843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1843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>
              <a:latin typeface="Calibri" pitchFamily="34" charset="0"/>
            </a:endParaRPr>
          </a:p>
        </p:txBody>
      </p:sp>
      <p:grpSp>
        <p:nvGrpSpPr>
          <p:cNvPr id="18437" name="Group 1"/>
          <p:cNvGrpSpPr>
            <a:grpSpLocks noChangeAspect="1"/>
          </p:cNvGrpSpPr>
          <p:nvPr/>
        </p:nvGrpSpPr>
        <p:grpSpPr bwMode="auto">
          <a:xfrm>
            <a:off x="0" y="0"/>
            <a:ext cx="4071938" cy="6818313"/>
            <a:chOff x="2385" y="1288"/>
            <a:chExt cx="4586" cy="7677"/>
          </a:xfrm>
        </p:grpSpPr>
        <p:sp>
          <p:nvSpPr>
            <p:cNvPr id="18492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385" y="1288"/>
              <a:ext cx="4586" cy="7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11" name="AutoShape 15"/>
            <p:cNvSpPr>
              <a:spLocks noChangeArrowheads="1"/>
            </p:cNvSpPr>
            <p:nvPr/>
          </p:nvSpPr>
          <p:spPr bwMode="auto">
            <a:xfrm>
              <a:off x="3350" y="1601"/>
              <a:ext cx="3510" cy="121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ABF8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algn="ctr">
                <a:defRPr/>
              </a:pPr>
              <a:r>
                <a:rPr lang="en-US" altLang="ja-JP" sz="2000" dirty="0">
                  <a:latin typeface="Verdana" pitchFamily="34" charset="0"/>
                  <a:ea typeface="Gulim" pitchFamily="34" charset="-127"/>
                  <a:cs typeface="Times New Roman" pitchFamily="18" charset="0"/>
                </a:rPr>
                <a:t>Pick a Story </a:t>
              </a:r>
              <a:br>
                <a:rPr lang="en-US" altLang="ja-JP" sz="2000" dirty="0">
                  <a:latin typeface="Verdana" pitchFamily="34" charset="0"/>
                  <a:ea typeface="Gulim" pitchFamily="34" charset="-127"/>
                  <a:cs typeface="Times New Roman" pitchFamily="18" charset="0"/>
                </a:rPr>
              </a:br>
              <a:r>
                <a:rPr lang="en-US" altLang="ja-JP" sz="2000" dirty="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you</a:t>
              </a:r>
              <a:r>
                <a:rPr lang="en-US" altLang="ja-JP" sz="2000" dirty="0">
                  <a:latin typeface="Verdana" pitchFamily="34" charset="0"/>
                  <a:ea typeface="Gulim" pitchFamily="34" charset="-127"/>
                  <a:cs typeface="Times New Roman" pitchFamily="18" charset="0"/>
                </a:rPr>
                <a:t> work on </a:t>
              </a:r>
              <a:r>
                <a:rPr lang="en-US" altLang="ja-JP" sz="2000" dirty="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/>
              </a:r>
              <a:br>
                <a:rPr lang="en-US" altLang="ja-JP" sz="2000" dirty="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</a:br>
              <a:r>
                <a:rPr lang="en-US" altLang="ja-JP" sz="2000" dirty="0">
                  <a:latin typeface="Verdana" pitchFamily="34" charset="0"/>
                  <a:ea typeface="Gulim" pitchFamily="34" charset="-127"/>
                  <a:cs typeface="Times New Roman" pitchFamily="18" charset="0"/>
                </a:rPr>
                <a:t>(if none)</a:t>
              </a:r>
              <a:endParaRPr lang="en-US" altLang="ja-JP" sz="3200" dirty="0">
                <a:latin typeface="Arial" pitchFamily="34" charset="0"/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/>
          </p:nvSpPr>
          <p:spPr bwMode="auto">
            <a:xfrm>
              <a:off x="3270" y="3379"/>
              <a:ext cx="3590" cy="9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ABF8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algn="ctr">
                <a:defRPr/>
              </a:pPr>
              <a:r>
                <a:rPr lang="en-US" altLang="ja-JP" sz="200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Roll 2 dice and </a:t>
              </a:r>
              <a:br>
                <a:rPr lang="en-US" altLang="ja-JP" sz="200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</a:br>
              <a:r>
                <a:rPr lang="en-US" altLang="ja-JP" sz="200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deduct from the Story</a:t>
              </a:r>
              <a:endParaRPr lang="en-US" altLang="ja-JP" sz="3200">
                <a:latin typeface="Arial" pitchFamily="34" charset="0"/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>
              <a:off x="3270" y="5229"/>
              <a:ext cx="3590" cy="52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ABF8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algn="ctr">
                <a:defRPr/>
              </a:pPr>
              <a:r>
                <a:rPr lang="en-US" altLang="ja-JP" sz="2000" dirty="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Draw a                card</a:t>
              </a:r>
              <a:endParaRPr lang="en-US" altLang="ja-JP" sz="3200" dirty="0">
                <a:latin typeface="Arial" pitchFamily="34" charset="0"/>
              </a:endParaRPr>
            </a:p>
          </p:txBody>
        </p:sp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3270" y="6718"/>
              <a:ext cx="3590" cy="461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algn="ctr">
                <a:defRPr/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Try a            .</a:t>
              </a:r>
              <a:endParaRPr lang="en-US" altLang="ja-JP" sz="32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3424" y="8143"/>
              <a:ext cx="3436" cy="549"/>
            </a:xfrm>
            <a:prstGeom prst="ellipse">
              <a:avLst/>
            </a:prstGeom>
            <a:gradFill rotWithShape="0">
              <a:gsLst>
                <a:gs pos="0">
                  <a:srgbClr val="FF33CC">
                    <a:gamma/>
                    <a:tint val="20000"/>
                    <a:invGamma/>
                  </a:srgbClr>
                </a:gs>
                <a:gs pos="100000">
                  <a:srgbClr val="FF33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algn="ctr">
                <a:defRPr/>
              </a:pPr>
              <a:r>
                <a:rPr lang="en-US" altLang="ja-JP" sz="2000">
                  <a:latin typeface="Verdana" pitchFamily="34" charset="0"/>
                  <a:ea typeface="ＭＳ 明朝" pitchFamily="17" charset="-128"/>
                  <a:cs typeface="Times New Roman" pitchFamily="18" charset="0"/>
                </a:rPr>
                <a:t>Next member</a:t>
              </a:r>
              <a:endParaRPr lang="en-US" altLang="ja-JP" sz="3200">
                <a:latin typeface="Arial" pitchFamily="34" charset="0"/>
              </a:endParaRPr>
            </a:p>
          </p:txBody>
        </p:sp>
        <p:sp>
          <p:nvSpPr>
            <p:cNvPr id="18498" name="AutoShape 10"/>
            <p:cNvSpPr>
              <a:spLocks noChangeArrowheads="1"/>
            </p:cNvSpPr>
            <p:nvPr/>
          </p:nvSpPr>
          <p:spPr bwMode="auto">
            <a:xfrm>
              <a:off x="4959" y="2897"/>
              <a:ext cx="462" cy="372"/>
            </a:xfrm>
            <a:prstGeom prst="downArrow">
              <a:avLst>
                <a:gd name="adj1" fmla="val 50213"/>
                <a:gd name="adj2" fmla="val 70389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eaVert" lIns="74295" tIns="8890" rIns="74295" bIns="8890"/>
            <a:lstStyle/>
            <a:p>
              <a:endParaRPr lang="ja-JP" altLang="en-US" sz="3200">
                <a:latin typeface="Calibri" pitchFamily="34" charset="0"/>
              </a:endParaRPr>
            </a:p>
          </p:txBody>
        </p:sp>
        <p:sp>
          <p:nvSpPr>
            <p:cNvPr id="18499" name="AutoShape 9"/>
            <p:cNvSpPr>
              <a:spLocks noChangeArrowheads="1"/>
            </p:cNvSpPr>
            <p:nvPr/>
          </p:nvSpPr>
          <p:spPr bwMode="auto">
            <a:xfrm rot="-5400000">
              <a:off x="-414" y="4860"/>
              <a:ext cx="6651" cy="641"/>
            </a:xfrm>
            <a:prstGeom prst="curvedDownArrow">
              <a:avLst>
                <a:gd name="adj1" fmla="val 25267"/>
                <a:gd name="adj2" fmla="val 80894"/>
                <a:gd name="adj3" fmla="val 29093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 sz="3200">
                <a:latin typeface="Calibri" pitchFamily="34" charset="0"/>
              </a:endParaRPr>
            </a:p>
          </p:txBody>
        </p:sp>
        <p:pic>
          <p:nvPicPr>
            <p:cNvPr id="1850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6" y="6790"/>
              <a:ext cx="1332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501" name="Group 5"/>
            <p:cNvGrpSpPr>
              <a:grpSpLocks/>
            </p:cNvGrpSpPr>
            <p:nvPr/>
          </p:nvGrpSpPr>
          <p:grpSpPr bwMode="auto">
            <a:xfrm>
              <a:off x="4309" y="5099"/>
              <a:ext cx="2033" cy="744"/>
              <a:chOff x="4414" y="5156"/>
              <a:chExt cx="1840" cy="682"/>
            </a:xfrm>
          </p:grpSpPr>
          <p:sp>
            <p:nvSpPr>
              <p:cNvPr id="18505" name="Rectangle 7"/>
              <p:cNvSpPr>
                <a:spLocks noChangeArrowheads="1"/>
              </p:cNvSpPr>
              <p:nvPr/>
            </p:nvSpPr>
            <p:spPr bwMode="auto">
              <a:xfrm>
                <a:off x="4665" y="5366"/>
                <a:ext cx="1286" cy="36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 sz="3200">
                  <a:latin typeface="Calibri" pitchFamily="34" charset="0"/>
                </a:endParaRPr>
              </a:p>
            </p:txBody>
          </p:sp>
          <p:pic>
            <p:nvPicPr>
              <p:cNvPr id="18506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14" y="5156"/>
                <a:ext cx="1840" cy="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8502" name="AutoShape 4"/>
            <p:cNvSpPr>
              <a:spLocks noChangeArrowheads="1"/>
            </p:cNvSpPr>
            <p:nvPr/>
          </p:nvSpPr>
          <p:spPr bwMode="auto">
            <a:xfrm>
              <a:off x="4959" y="4491"/>
              <a:ext cx="462" cy="714"/>
            </a:xfrm>
            <a:prstGeom prst="downArrow">
              <a:avLst>
                <a:gd name="adj1" fmla="val 50213"/>
                <a:gd name="adj2" fmla="val 7039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eaVert" lIns="74295" tIns="8890" rIns="74295" bIns="8890"/>
            <a:lstStyle/>
            <a:p>
              <a:endParaRPr lang="ja-JP" altLang="en-US" sz="3200">
                <a:latin typeface="Calibri" pitchFamily="34" charset="0"/>
              </a:endParaRPr>
            </a:p>
          </p:txBody>
        </p:sp>
        <p:sp>
          <p:nvSpPr>
            <p:cNvPr id="18503" name="AutoShape 3"/>
            <p:cNvSpPr>
              <a:spLocks noChangeArrowheads="1"/>
            </p:cNvSpPr>
            <p:nvPr/>
          </p:nvSpPr>
          <p:spPr bwMode="auto">
            <a:xfrm>
              <a:off x="4959" y="5949"/>
              <a:ext cx="462" cy="714"/>
            </a:xfrm>
            <a:prstGeom prst="downArrow">
              <a:avLst>
                <a:gd name="adj1" fmla="val 50213"/>
                <a:gd name="adj2" fmla="val 7039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eaVert" lIns="74295" tIns="8890" rIns="74295" bIns="8890"/>
            <a:lstStyle/>
            <a:p>
              <a:endParaRPr lang="ja-JP" altLang="en-US" sz="3200">
                <a:latin typeface="Calibri" pitchFamily="34" charset="0"/>
              </a:endParaRPr>
            </a:p>
          </p:txBody>
        </p:sp>
        <p:sp>
          <p:nvSpPr>
            <p:cNvPr id="18504" name="AutoShape 2"/>
            <p:cNvSpPr>
              <a:spLocks noChangeArrowheads="1"/>
            </p:cNvSpPr>
            <p:nvPr/>
          </p:nvSpPr>
          <p:spPr bwMode="auto">
            <a:xfrm>
              <a:off x="4959" y="7352"/>
              <a:ext cx="462" cy="714"/>
            </a:xfrm>
            <a:prstGeom prst="downArrow">
              <a:avLst>
                <a:gd name="adj1" fmla="val 50213"/>
                <a:gd name="adj2" fmla="val 7039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eaVert" lIns="74295" tIns="8890" rIns="74295" bIns="8890"/>
            <a:lstStyle/>
            <a:p>
              <a:endParaRPr lang="ja-JP" altLang="en-US" sz="3200">
                <a:latin typeface="Calibri" pitchFamily="34" charset="0"/>
              </a:endParaRPr>
            </a:p>
          </p:txBody>
        </p:sp>
      </p:grpSp>
      <p:sp>
        <p:nvSpPr>
          <p:cNvPr id="18438" name="Rectangle 22"/>
          <p:cNvSpPr>
            <a:spLocks noChangeArrowheads="1"/>
          </p:cNvSpPr>
          <p:nvPr/>
        </p:nvSpPr>
        <p:spPr bwMode="auto">
          <a:xfrm>
            <a:off x="4214813" y="928688"/>
            <a:ext cx="1584325" cy="4587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8439" name="Rectangle 23"/>
          <p:cNvSpPr>
            <a:spLocks noChangeArrowheads="1"/>
          </p:cNvSpPr>
          <p:nvPr/>
        </p:nvSpPr>
        <p:spPr bwMode="auto">
          <a:xfrm>
            <a:off x="5799138" y="928688"/>
            <a:ext cx="1584325" cy="4587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8441" name="Rectangle 24"/>
          <p:cNvSpPr>
            <a:spLocks noChangeArrowheads="1"/>
          </p:cNvSpPr>
          <p:nvPr/>
        </p:nvSpPr>
        <p:spPr bwMode="auto">
          <a:xfrm>
            <a:off x="7383463" y="928688"/>
            <a:ext cx="1584325" cy="4587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8442" name="Text Box 25"/>
          <p:cNvSpPr txBox="1">
            <a:spLocks noChangeArrowheads="1"/>
          </p:cNvSpPr>
          <p:nvPr/>
        </p:nvSpPr>
        <p:spPr bwMode="auto">
          <a:xfrm>
            <a:off x="4214813" y="928688"/>
            <a:ext cx="1584325" cy="84931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sz="2800">
                <a:latin typeface="Century" pitchFamily="18" charset="0"/>
                <a:ea typeface="ＭＳ 明朝" pitchFamily="17" charset="-128"/>
              </a:rPr>
              <a:t>ToDo</a:t>
            </a:r>
            <a:endParaRPr lang="ja-JP" altLang="ja-JP" sz="5400"/>
          </a:p>
        </p:txBody>
      </p:sp>
      <p:sp>
        <p:nvSpPr>
          <p:cNvPr id="18443" name="Text Box 26"/>
          <p:cNvSpPr txBox="1">
            <a:spLocks noChangeArrowheads="1"/>
          </p:cNvSpPr>
          <p:nvPr/>
        </p:nvSpPr>
        <p:spPr bwMode="auto">
          <a:xfrm>
            <a:off x="5799138" y="928688"/>
            <a:ext cx="1584325" cy="84931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sz="2800">
                <a:latin typeface="Century" pitchFamily="18" charset="0"/>
                <a:ea typeface="ＭＳ 明朝" pitchFamily="17" charset="-128"/>
              </a:rPr>
              <a:t>In Progress</a:t>
            </a:r>
            <a:endParaRPr lang="ja-JP" altLang="ja-JP" sz="5400"/>
          </a:p>
        </p:txBody>
      </p:sp>
      <p:sp>
        <p:nvSpPr>
          <p:cNvPr id="18444" name="Text Box 27"/>
          <p:cNvSpPr txBox="1">
            <a:spLocks noChangeArrowheads="1"/>
          </p:cNvSpPr>
          <p:nvPr/>
        </p:nvSpPr>
        <p:spPr bwMode="auto">
          <a:xfrm>
            <a:off x="7383463" y="928688"/>
            <a:ext cx="1584325" cy="84931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sz="2800">
                <a:latin typeface="Century" pitchFamily="18" charset="0"/>
                <a:ea typeface="ＭＳ 明朝" pitchFamily="17" charset="-128"/>
              </a:rPr>
              <a:t>Done</a:t>
            </a:r>
            <a:endParaRPr lang="ja-JP" altLang="ja-JP" sz="5400"/>
          </a:p>
        </p:txBody>
      </p:sp>
      <p:sp>
        <p:nvSpPr>
          <p:cNvPr id="36" name="正方形/長方形 35"/>
          <p:cNvSpPr/>
          <p:nvPr/>
        </p:nvSpPr>
        <p:spPr>
          <a:xfrm>
            <a:off x="4267200" y="2071688"/>
            <a:ext cx="1000125" cy="10715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" name="AutoShape 28"/>
          <p:cNvSpPr>
            <a:spLocks noChangeArrowheads="1"/>
          </p:cNvSpPr>
          <p:nvPr/>
        </p:nvSpPr>
        <p:spPr bwMode="auto">
          <a:xfrm>
            <a:off x="4438650" y="2203450"/>
            <a:ext cx="668338" cy="765175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92D05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29" name="AutoShape 29"/>
          <p:cNvSpPr>
            <a:spLocks noChangeArrowheads="1"/>
          </p:cNvSpPr>
          <p:nvPr/>
        </p:nvSpPr>
        <p:spPr bwMode="auto">
          <a:xfrm>
            <a:off x="4438650" y="3519488"/>
            <a:ext cx="668338" cy="765175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92D05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6286500" y="221456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Arial Black" pitchFamily="34" charset="0"/>
              </a:rPr>
              <a:t>10</a:t>
            </a:r>
            <a:endParaRPr lang="ja-JP" altLang="en-US">
              <a:latin typeface="Arial Black" pitchFamily="34" charset="0"/>
            </a:endParaRPr>
          </a:p>
        </p:txBody>
      </p:sp>
      <p:grpSp>
        <p:nvGrpSpPr>
          <p:cNvPr id="5" name="グループ化 58"/>
          <p:cNvGrpSpPr>
            <a:grpSpLocks/>
          </p:cNvGrpSpPr>
          <p:nvPr/>
        </p:nvGrpSpPr>
        <p:grpSpPr bwMode="auto">
          <a:xfrm>
            <a:off x="6215063" y="2643188"/>
            <a:ext cx="714375" cy="295275"/>
            <a:chOff x="6215074" y="2643182"/>
            <a:chExt cx="714380" cy="295276"/>
          </a:xfrm>
        </p:grpSpPr>
        <p:sp>
          <p:nvSpPr>
            <p:cNvPr id="39" name="円/楕円 38"/>
            <p:cNvSpPr/>
            <p:nvPr/>
          </p:nvSpPr>
          <p:spPr>
            <a:xfrm>
              <a:off x="6215074" y="2643182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367475" y="2643182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500826" y="2643182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643702" y="2643182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786578" y="2643182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215074" y="2795583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367475" y="2795583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500826" y="2795583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6643702" y="2795583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6786578" y="2795583"/>
              <a:ext cx="142876" cy="14287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88" y="3286125"/>
            <a:ext cx="2500312" cy="1506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6" name="グループ化 70"/>
          <p:cNvGrpSpPr>
            <a:grpSpLocks/>
          </p:cNvGrpSpPr>
          <p:nvPr/>
        </p:nvGrpSpPr>
        <p:grpSpPr bwMode="auto">
          <a:xfrm>
            <a:off x="5572125" y="5143500"/>
            <a:ext cx="2143125" cy="928688"/>
            <a:chOff x="4714876" y="4786322"/>
            <a:chExt cx="2143140" cy="928694"/>
          </a:xfrm>
        </p:grpSpPr>
        <p:sp>
          <p:nvSpPr>
            <p:cNvPr id="60" name="角丸四角形 59"/>
            <p:cNvSpPr/>
            <p:nvPr/>
          </p:nvSpPr>
          <p:spPr>
            <a:xfrm>
              <a:off x="4714876" y="4786322"/>
              <a:ext cx="928695" cy="9286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4857752" y="4929198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5286380" y="4929198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4857752" y="5357826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5286380" y="5357826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6" name="角丸四角形 65"/>
            <p:cNvSpPr/>
            <p:nvPr/>
          </p:nvSpPr>
          <p:spPr>
            <a:xfrm>
              <a:off x="5929323" y="4786322"/>
              <a:ext cx="928693" cy="9286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6072199" y="4929198"/>
              <a:ext cx="214313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6286512" y="5143512"/>
              <a:ext cx="214315" cy="214313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6500827" y="5357826"/>
              <a:ext cx="214313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72" name="正方形/長方形 71"/>
          <p:cNvSpPr/>
          <p:nvPr/>
        </p:nvSpPr>
        <p:spPr>
          <a:xfrm>
            <a:off x="6143625" y="2571750"/>
            <a:ext cx="857250" cy="21431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6143625" y="2786063"/>
            <a:ext cx="357188" cy="2143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6500813" y="2786063"/>
            <a:ext cx="285750" cy="2143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7" name="AutoShape 28"/>
          <p:cNvSpPr>
            <a:spLocks noChangeArrowheads="1"/>
          </p:cNvSpPr>
          <p:nvPr/>
        </p:nvSpPr>
        <p:spPr bwMode="auto">
          <a:xfrm>
            <a:off x="6715125" y="2143125"/>
            <a:ext cx="785813" cy="2857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00"/>
              </a:gs>
              <a:gs pos="100000">
                <a:srgbClr val="FFFFFF"/>
              </a:gs>
            </a:gsLst>
            <a:lin ang="300000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4295" tIns="8890" rIns="74295" bIns="8890"/>
          <a:lstStyle/>
          <a:p>
            <a:r>
              <a:rPr lang="en-US" altLang="ja-JP">
                <a:latin typeface="Comic Sans MS" pitchFamily="66" charset="0"/>
              </a:rPr>
              <a:t>Jack</a:t>
            </a:r>
            <a:endParaRPr lang="ja-JP" altLang="en-US">
              <a:latin typeface="Comic Sans MS" pitchFamily="66" charset="0"/>
            </a:endParaRPr>
          </a:p>
        </p:txBody>
      </p:sp>
      <p:sp>
        <p:nvSpPr>
          <p:cNvPr id="58" name="AutoShape 28"/>
          <p:cNvSpPr>
            <a:spLocks noChangeArrowheads="1"/>
          </p:cNvSpPr>
          <p:nvPr/>
        </p:nvSpPr>
        <p:spPr bwMode="auto">
          <a:xfrm>
            <a:off x="6715125" y="1857375"/>
            <a:ext cx="785813" cy="28575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00"/>
              </a:gs>
              <a:gs pos="100000">
                <a:srgbClr val="FFFFFF"/>
              </a:gs>
            </a:gsLst>
            <a:lin ang="300000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4295" tIns="8890" rIns="74295" bIns="8890"/>
          <a:lstStyle/>
          <a:p>
            <a:r>
              <a:rPr lang="en-US" altLang="ja-JP">
                <a:latin typeface="Comic Sans MS" pitchFamily="66" charset="0"/>
              </a:rPr>
              <a:t>Rie</a:t>
            </a:r>
            <a:endParaRPr lang="ja-JP" altLang="en-US">
              <a:latin typeface="Comic Sans MS" pitchFamily="66" charset="0"/>
            </a:endParaRPr>
          </a:p>
        </p:txBody>
      </p:sp>
      <p:grpSp>
        <p:nvGrpSpPr>
          <p:cNvPr id="7" name="グループ化 83"/>
          <p:cNvGrpSpPr>
            <a:grpSpLocks/>
          </p:cNvGrpSpPr>
          <p:nvPr/>
        </p:nvGrpSpPr>
        <p:grpSpPr bwMode="auto">
          <a:xfrm>
            <a:off x="5572125" y="5143500"/>
            <a:ext cx="2143125" cy="928688"/>
            <a:chOff x="4714876" y="4786322"/>
            <a:chExt cx="2143140" cy="928694"/>
          </a:xfrm>
        </p:grpSpPr>
        <p:sp>
          <p:nvSpPr>
            <p:cNvPr id="85" name="角丸四角形 84"/>
            <p:cNvSpPr/>
            <p:nvPr/>
          </p:nvSpPr>
          <p:spPr>
            <a:xfrm>
              <a:off x="4714876" y="4786322"/>
              <a:ext cx="928695" cy="9286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4857752" y="4929198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5286380" y="5357826"/>
              <a:ext cx="214315" cy="21431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5929323" y="4786322"/>
              <a:ext cx="928693" cy="92869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6215075" y="5072074"/>
              <a:ext cx="357189" cy="35719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94" name="正方形/長方形 93"/>
          <p:cNvSpPr/>
          <p:nvPr/>
        </p:nvSpPr>
        <p:spPr>
          <a:xfrm>
            <a:off x="6786563" y="2786063"/>
            <a:ext cx="214312" cy="2143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19914 -2.59259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19862 -3.33333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5E-6 0.2229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22276 L 5E-6 0.4219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6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42193 L -0.0019 0.8103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1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0.81032 L -0.11858 0.59126 C -0.14532 0.54499 -0.15938 0.47629 -0.15938 0.40458 C -0.15938 0.32269 -0.14532 0.25746 -0.11858 0.21143 L -0.0019 -0.00763 " pathEditMode="relative" rAng="0" ptsTypes="FffFF">
                                      <p:cBhvr>
                                        <p:cTn id="8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5E-6 0.2122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914 -2.59259E-6 L 0.36459 -2.59259E-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862 0.00301 L 0.36407 0.00301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1559 -3.33333E-6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1559 3.33333E-6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2" animBg="1"/>
      <p:bldP spid="37" grpId="3" animBg="1"/>
      <p:bldP spid="37" grpId="4" animBg="1"/>
      <p:bldP spid="37" grpId="5" animBg="1"/>
      <p:bldP spid="36" grpId="0" animBg="1"/>
      <p:bldP spid="36" grpId="1" animBg="1"/>
      <p:bldP spid="36" grpId="2" animBg="1"/>
      <p:bldP spid="36" grpId="3" animBg="1"/>
      <p:bldP spid="28" grpId="0" animBg="1"/>
      <p:bldP spid="28" grpId="1" animBg="1"/>
      <p:bldP spid="38" grpId="0"/>
      <p:bldP spid="38" grpId="1"/>
      <p:bldP spid="72" grpId="0" animBg="1"/>
      <p:bldP spid="73" grpId="0" animBg="1"/>
      <p:bldP spid="73" grpId="1" animBg="1"/>
      <p:bldP spid="75" grpId="0" animBg="1"/>
      <p:bldP spid="75" grpId="1" animBg="1"/>
      <p:bldP spid="57" grpId="0" animBg="1"/>
      <p:bldP spid="57" grpId="1" animBg="1"/>
      <p:bldP spid="58" grpId="0" animBg="1"/>
      <p:bldP spid="58" grpId="1" animBg="1"/>
      <p:bldP spid="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0"/>
            <a:ext cx="90106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乗算記号 4"/>
          <p:cNvSpPr/>
          <p:nvPr/>
        </p:nvSpPr>
        <p:spPr>
          <a:xfrm>
            <a:off x="2786050" y="1857364"/>
            <a:ext cx="5786478" cy="2071702"/>
          </a:xfrm>
          <a:prstGeom prst="mathMultiply">
            <a:avLst/>
          </a:prstGeom>
          <a:solidFill>
            <a:srgbClr val="FF0000">
              <a:alpha val="3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4282" y="4643446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u="sng" dirty="0" smtClean="0">
                <a:latin typeface="Comic Sans MS" pitchFamily="66" charset="0"/>
              </a:rPr>
              <a:t>You can only work on one card in a turn (a day).</a:t>
            </a:r>
          </a:p>
          <a:p>
            <a:r>
              <a:rPr lang="en-US" altLang="ja-JP" sz="2800" i="1" u="sng" dirty="0" smtClean="0">
                <a:latin typeface="Comic Sans MS" pitchFamily="66" charset="0"/>
              </a:rPr>
              <a:t>Leftovers from your finished Story are discarded.</a:t>
            </a:r>
            <a:endParaRPr kumimoji="1" lang="ja-JP" altLang="en-US" sz="2800" i="1" u="sng" dirty="0">
              <a:latin typeface="Comic Sans MS" pitchFamily="66" charset="0"/>
            </a:endParaRPr>
          </a:p>
        </p:txBody>
      </p:sp>
      <p:sp>
        <p:nvSpPr>
          <p:cNvPr id="7" name="上矢印 6"/>
          <p:cNvSpPr/>
          <p:nvPr/>
        </p:nvSpPr>
        <p:spPr>
          <a:xfrm rot="10800000">
            <a:off x="5143504" y="3357562"/>
            <a:ext cx="812300" cy="1285884"/>
          </a:xfrm>
          <a:prstGeom prst="upArrow">
            <a:avLst>
              <a:gd name="adj1" fmla="val 20926"/>
              <a:gd name="adj2" fmla="val 516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Preparation</a:t>
            </a:r>
            <a:endParaRPr lang="ja-JP" altLang="en-US" smtClean="0"/>
          </a:p>
        </p:txBody>
      </p:sp>
      <p:sp>
        <p:nvSpPr>
          <p:cNvPr id="1945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Create your </a:t>
            </a:r>
            <a:r>
              <a:rPr lang="en-US" altLang="ja-JP" dirty="0" err="1" smtClean="0"/>
              <a:t>Kanban</a:t>
            </a:r>
            <a:r>
              <a:rPr lang="en-US" altLang="ja-JP" dirty="0" smtClean="0"/>
              <a:t> board on the tables</a:t>
            </a:r>
          </a:p>
          <a:p>
            <a:r>
              <a:rPr lang="en-US" altLang="ja-JP" dirty="0" smtClean="0"/>
              <a:t>Take </a:t>
            </a:r>
            <a:r>
              <a:rPr lang="en-US" altLang="ja-JP" dirty="0" smtClean="0"/>
              <a:t>out </a:t>
            </a:r>
            <a:r>
              <a:rPr lang="en-US" altLang="ja-JP" dirty="0" smtClean="0">
                <a:solidFill>
                  <a:srgbClr val="FF0000"/>
                </a:solidFill>
              </a:rPr>
              <a:t>Problems</a:t>
            </a:r>
            <a:r>
              <a:rPr lang="en-US" altLang="ja-JP" dirty="0" smtClean="0"/>
              <a:t> and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Solutions</a:t>
            </a:r>
            <a:r>
              <a:rPr lang="en-US" altLang="ja-JP" dirty="0" smtClean="0"/>
              <a:t> from Chance! Cards</a:t>
            </a:r>
          </a:p>
          <a:p>
            <a:r>
              <a:rPr lang="en-US" altLang="ja-JP" dirty="0" smtClean="0"/>
              <a:t>Shuffle Chance! Cards and stack face down</a:t>
            </a:r>
          </a:p>
          <a:p>
            <a:r>
              <a:rPr lang="en-US" altLang="ja-JP" dirty="0" smtClean="0"/>
              <a:t>Set Progress Record Sheet and pens in place</a:t>
            </a:r>
          </a:p>
          <a:p>
            <a:pPr lvl="1"/>
            <a:r>
              <a:rPr lang="en-US" altLang="ja-JP" dirty="0" smtClean="0"/>
              <a:t>I recommend someone to record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Progress Record Sheet</a:t>
            </a:r>
            <a:endParaRPr lang="ja-JP" altLang="en-US" dirty="0" smtClean="0"/>
          </a:p>
        </p:txBody>
      </p:sp>
      <p:sp>
        <p:nvSpPr>
          <p:cNvPr id="2150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 smtClean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 b="52640"/>
          <a:stretch>
            <a:fillRect/>
          </a:stretch>
        </p:blipFill>
        <p:spPr bwMode="auto">
          <a:xfrm>
            <a:off x="642938" y="1357313"/>
            <a:ext cx="8001000" cy="3238500"/>
          </a:xfrm>
          <a:prstGeom prst="rect">
            <a:avLst/>
          </a:prstGeom>
          <a:noFill/>
          <a:ln cap="sq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6" name="線吹き出し 1 (枠付き) 5"/>
          <p:cNvSpPr/>
          <p:nvPr/>
        </p:nvSpPr>
        <p:spPr>
          <a:xfrm>
            <a:off x="2714612" y="1214422"/>
            <a:ext cx="2143125" cy="1071563"/>
          </a:xfrm>
          <a:prstGeom prst="borderCallout1">
            <a:avLst>
              <a:gd name="adj1" fmla="val 99650"/>
              <a:gd name="adj2" fmla="val 75223"/>
              <a:gd name="adj3" fmla="val 178163"/>
              <a:gd name="adj4" fmla="val 130779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Draw line from the first circle to the star</a:t>
            </a:r>
            <a:endParaRPr lang="ja-JP" altLang="en-US" sz="1400" dirty="0">
              <a:solidFill>
                <a:srgbClr val="00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線吹き出し 1 (枠付き) 6"/>
          <p:cNvSpPr/>
          <p:nvPr/>
        </p:nvSpPr>
        <p:spPr>
          <a:xfrm>
            <a:off x="1857356" y="4071942"/>
            <a:ext cx="1500187" cy="857250"/>
          </a:xfrm>
          <a:prstGeom prst="borderCallout1">
            <a:avLst>
              <a:gd name="adj1" fmla="val -3842"/>
              <a:gd name="adj2" fmla="val 73043"/>
              <a:gd name="adj3" fmla="val -95631"/>
              <a:gd name="adj4" fmla="val 120431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Draw a circle when someone rolled dice</a:t>
            </a:r>
            <a:endParaRPr lang="ja-JP" altLang="en-US" sz="1400" dirty="0">
              <a:solidFill>
                <a:srgbClr val="00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線吹き出し 1 (枠付き) 7"/>
          <p:cNvSpPr/>
          <p:nvPr/>
        </p:nvSpPr>
        <p:spPr>
          <a:xfrm>
            <a:off x="3643306" y="4357694"/>
            <a:ext cx="1285875" cy="857250"/>
          </a:xfrm>
          <a:prstGeom prst="borderCallout1">
            <a:avLst>
              <a:gd name="adj1" fmla="val -3842"/>
              <a:gd name="adj2" fmla="val 73043"/>
              <a:gd name="adj3" fmla="val -141664"/>
              <a:gd name="adj4" fmla="val 29955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No circles when no one rolled dice</a:t>
            </a:r>
          </a:p>
        </p:txBody>
      </p:sp>
      <p:sp>
        <p:nvSpPr>
          <p:cNvPr id="9" name="線吹き出し 1 (枠付き) 8"/>
          <p:cNvSpPr/>
          <p:nvPr/>
        </p:nvSpPr>
        <p:spPr>
          <a:xfrm>
            <a:off x="5500694" y="4214818"/>
            <a:ext cx="1500187" cy="1071562"/>
          </a:xfrm>
          <a:prstGeom prst="borderCallout1">
            <a:avLst>
              <a:gd name="adj1" fmla="val -1810"/>
              <a:gd name="adj2" fmla="val 46504"/>
              <a:gd name="adj3" fmla="val -92330"/>
              <a:gd name="adj4" fmla="val 46146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Mark when the story finished (Done) with a star</a:t>
            </a:r>
          </a:p>
        </p:txBody>
      </p:sp>
      <p:sp>
        <p:nvSpPr>
          <p:cNvPr id="10" name="線吹き出し 1 (枠付き) 9"/>
          <p:cNvSpPr/>
          <p:nvPr/>
        </p:nvSpPr>
        <p:spPr>
          <a:xfrm>
            <a:off x="7500938" y="4143375"/>
            <a:ext cx="1214437" cy="1071563"/>
          </a:xfrm>
          <a:prstGeom prst="borderCallout1">
            <a:avLst>
              <a:gd name="adj1" fmla="val -1810"/>
              <a:gd name="adj2" fmla="val 28091"/>
              <a:gd name="adj3" fmla="val -75091"/>
              <a:gd name="adj4" fmla="val -10347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Count the length of the line</a:t>
            </a:r>
          </a:p>
        </p:txBody>
      </p:sp>
      <p:sp>
        <p:nvSpPr>
          <p:cNvPr id="12" name="線吹き出し 1 (枠付き) 11"/>
          <p:cNvSpPr/>
          <p:nvPr/>
        </p:nvSpPr>
        <p:spPr>
          <a:xfrm>
            <a:off x="5143500" y="5429250"/>
            <a:ext cx="1714500" cy="642938"/>
          </a:xfrm>
          <a:prstGeom prst="borderCallout1">
            <a:avLst>
              <a:gd name="adj1" fmla="val -638"/>
              <a:gd name="adj2" fmla="val 77615"/>
              <a:gd name="adj3" fmla="val -5142"/>
              <a:gd name="adj4" fmla="val 77849"/>
            </a:avLst>
          </a:prstGeom>
          <a:gradFill>
            <a:gsLst>
              <a:gs pos="0">
                <a:srgbClr val="FF0000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Put your ideas and improve!</a:t>
            </a:r>
          </a:p>
        </p:txBody>
      </p:sp>
      <p:sp>
        <p:nvSpPr>
          <p:cNvPr id="13" name="線吹き出し 1 (枠付き) 12"/>
          <p:cNvSpPr/>
          <p:nvPr/>
        </p:nvSpPr>
        <p:spPr>
          <a:xfrm>
            <a:off x="2357438" y="5429250"/>
            <a:ext cx="2571750" cy="642938"/>
          </a:xfrm>
          <a:prstGeom prst="borderCallout1">
            <a:avLst>
              <a:gd name="adj1" fmla="val -638"/>
              <a:gd name="adj2" fmla="val 77615"/>
              <a:gd name="adj3" fmla="val -5142"/>
              <a:gd name="adj4" fmla="val 77849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It is better to assign someone for recording</a:t>
            </a:r>
          </a:p>
        </p:txBody>
      </p:sp>
      <p:sp>
        <p:nvSpPr>
          <p:cNvPr id="14" name="線吹き出し 1 (枠付き) 13"/>
          <p:cNvSpPr/>
          <p:nvPr/>
        </p:nvSpPr>
        <p:spPr>
          <a:xfrm>
            <a:off x="7500938" y="1214438"/>
            <a:ext cx="1428750" cy="1071562"/>
          </a:xfrm>
          <a:prstGeom prst="borderCallout1">
            <a:avLst>
              <a:gd name="adj1" fmla="val 102627"/>
              <a:gd name="adj2" fmla="val 31912"/>
              <a:gd name="adj3" fmla="val 178360"/>
              <a:gd name="adj4" fmla="val 15444"/>
            </a:avLst>
          </a:prstGeom>
          <a:gradFill>
            <a:gsLst>
              <a:gs pos="0">
                <a:schemeClr val="accent6">
                  <a:lumMod val="40000"/>
                  <a:lumOff val="60000"/>
                  <a:alpha val="51000"/>
                </a:schemeClr>
              </a:gs>
              <a:gs pos="50000">
                <a:schemeClr val="accent6">
                  <a:lumMod val="60000"/>
                  <a:lumOff val="40000"/>
                  <a:alpha val="48000"/>
                </a:schemeClr>
              </a:gs>
              <a:gs pos="100000">
                <a:schemeClr val="accent6">
                  <a:lumMod val="75000"/>
                  <a:alpha val="5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Count the number of circles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Planning for an iteration</a:t>
            </a:r>
            <a:endParaRPr lang="ja-JP" altLang="en-US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Plan for 3-days iteration</a:t>
            </a:r>
          </a:p>
          <a:p>
            <a:pPr lvl="1"/>
            <a:r>
              <a:rPr lang="en-US" altLang="ja-JP" dirty="0" smtClean="0"/>
              <a:t>Choose Stories you work on in the iteration</a:t>
            </a:r>
          </a:p>
          <a:p>
            <a:pPr lvl="1"/>
            <a:r>
              <a:rPr lang="en-US" altLang="ja-JP" dirty="0" smtClean="0"/>
              <a:t>Estimated Work Effort is in </a:t>
            </a:r>
            <a:r>
              <a:rPr lang="en-US" altLang="ja-JP" dirty="0" smtClean="0"/>
              <a:t>hours </a:t>
            </a:r>
            <a:r>
              <a:rPr lang="en-US" altLang="ja-JP" dirty="0" smtClean="0"/>
              <a:t>(</a:t>
            </a:r>
            <a:r>
              <a:rPr lang="en-US" altLang="ja-JP" b="1" dirty="0" smtClean="0"/>
              <a:t>use </a:t>
            </a:r>
            <a:r>
              <a:rPr lang="en-US" altLang="ja-JP" b="1" u="sng" dirty="0" smtClean="0"/>
              <a:t>total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Each member </a:t>
            </a:r>
            <a:r>
              <a:rPr lang="en-US" altLang="ja-JP" dirty="0" smtClean="0"/>
              <a:t>works </a:t>
            </a:r>
            <a:r>
              <a:rPr lang="en-US" altLang="ja-JP" dirty="0" smtClean="0"/>
              <a:t>8 hours a day</a:t>
            </a:r>
          </a:p>
          <a:p>
            <a:r>
              <a:rPr lang="en-US" altLang="ja-JP" dirty="0" smtClean="0"/>
              <a:t>Put selected Story Cards on the “To Do” lane</a:t>
            </a:r>
          </a:p>
          <a:p>
            <a:r>
              <a:rPr lang="en-US" altLang="ja-JP" dirty="0" smtClean="0"/>
              <a:t>Plan again in each 3-days iteration</a:t>
            </a:r>
          </a:p>
          <a:p>
            <a:pPr lvl="1"/>
            <a:endParaRPr lang="en-US" altLang="ja-JP" b="1" dirty="0" smtClean="0"/>
          </a:p>
          <a:p>
            <a:endParaRPr lang="ja-JP" altLang="en-US" dirty="0" smtClean="0"/>
          </a:p>
        </p:txBody>
      </p:sp>
      <p:sp>
        <p:nvSpPr>
          <p:cNvPr id="4" name="雲形吹き出し 3"/>
          <p:cNvSpPr/>
          <p:nvPr/>
        </p:nvSpPr>
        <p:spPr>
          <a:xfrm>
            <a:off x="4357686" y="4786322"/>
            <a:ext cx="4214842" cy="1714512"/>
          </a:xfrm>
          <a:prstGeom prst="cloudCallout">
            <a:avLst>
              <a:gd name="adj1" fmla="val -22007"/>
              <a:gd name="adj2" fmla="val -143923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The handout says otherwise, but it’s HOURS!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1643063"/>
            <a:ext cx="6072188" cy="3668712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/>
              <a:t>Story Cards and </a:t>
            </a:r>
            <a:br>
              <a:rPr lang="en-US" altLang="ja-JP" dirty="0" smtClean="0"/>
            </a:br>
            <a:r>
              <a:rPr lang="en-US" altLang="ja-JP" dirty="0" smtClean="0"/>
              <a:t>Estimated Work Effort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8625" y="5500688"/>
            <a:ext cx="2000250" cy="923925"/>
          </a:xfrm>
          <a:prstGeom prst="borderCallout1">
            <a:avLst>
              <a:gd name="adj1" fmla="val -108962"/>
              <a:gd name="adj2" fmla="val 129119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the story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86063" y="5500688"/>
            <a:ext cx="1357312" cy="1200150"/>
          </a:xfrm>
          <a:prstGeom prst="borderCallout1">
            <a:avLst>
              <a:gd name="adj1" fmla="val -78525"/>
              <a:gd name="adj2" fmla="val 96216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design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86250" y="5500688"/>
            <a:ext cx="1857375" cy="923925"/>
          </a:xfrm>
          <a:prstGeom prst="borderCallout1">
            <a:avLst>
              <a:gd name="adj1" fmla="val -105321"/>
              <a:gd name="adj2" fmla="val 33394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development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86500" y="5429250"/>
            <a:ext cx="1357313" cy="923925"/>
          </a:xfrm>
          <a:prstGeom prst="borderCallout1">
            <a:avLst>
              <a:gd name="adj1" fmla="val -96378"/>
              <a:gd name="adj2" fmla="val -53076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test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86563" y="2143125"/>
            <a:ext cx="2000250" cy="369888"/>
          </a:xfrm>
          <a:prstGeom prst="borderCallout1">
            <a:avLst>
              <a:gd name="adj1" fmla="val -719"/>
              <a:gd name="adj2" fmla="val -126794"/>
              <a:gd name="adj3" fmla="val 46705"/>
              <a:gd name="adj4" fmla="val 265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ID &amp; priority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643063"/>
            <a:ext cx="7772400" cy="26431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accent5">
                    <a:lumMod val="50000"/>
                  </a:schemeClr>
                </a:solidFill>
              </a:rPr>
              <a:t>Set off when you’re ready!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This Game1 is for 20 min.</a:t>
            </a:r>
            <a:endParaRPr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786063"/>
            <a:ext cx="8229600" cy="1143000"/>
          </a:xfrm>
        </p:spPr>
        <p:txBody>
          <a:bodyPr/>
          <a:lstStyle/>
          <a:p>
            <a:r>
              <a:rPr lang="en-US" altLang="ja-JP" smtClean="0"/>
              <a:t>Kanban</a:t>
            </a:r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Kanban</a:t>
            </a:r>
            <a:endParaRPr lang="ja-JP" altLang="en-US" smtClean="0"/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Visualization (or </a:t>
            </a:r>
            <a:r>
              <a:rPr lang="en-US" altLang="ja-JP" i="1" dirty="0" smtClean="0">
                <a:latin typeface="Verdana" pitchFamily="34" charset="0"/>
                <a:cs typeface="Microsoft Sans Serif" pitchFamily="34" charset="0"/>
              </a:rPr>
              <a:t>MIERUKA</a:t>
            </a:r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) of </a:t>
            </a:r>
            <a:br>
              <a:rPr lang="en-US" altLang="ja-JP" dirty="0" smtClean="0">
                <a:latin typeface="Verdana" pitchFamily="34" charset="0"/>
                <a:cs typeface="Microsoft Sans Serif" pitchFamily="34" charset="0"/>
              </a:rPr>
            </a:br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team’s progress and status</a:t>
            </a:r>
          </a:p>
          <a:p>
            <a:r>
              <a:rPr lang="en-US" altLang="ja-JP" dirty="0" err="1" smtClean="0">
                <a:latin typeface="Verdana" pitchFamily="34" charset="0"/>
                <a:cs typeface="Microsoft Sans Serif" pitchFamily="34" charset="0"/>
              </a:rPr>
              <a:t>Kanban</a:t>
            </a:r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 show problems or wastes</a:t>
            </a:r>
          </a:p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Enhance communications</a:t>
            </a:r>
          </a:p>
          <a:p>
            <a:endParaRPr lang="en-US" altLang="ja-JP" dirty="0" smtClean="0">
              <a:latin typeface="Verdana" pitchFamily="34" charset="0"/>
              <a:cs typeface="Microsoft Sans Serif" pitchFamily="34" charset="0"/>
            </a:endParaRPr>
          </a:p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Many variations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875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6148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53" name="四角形吹き出し 52"/>
          <p:cNvSpPr/>
          <p:nvPr/>
        </p:nvSpPr>
        <p:spPr>
          <a:xfrm>
            <a:off x="785813" y="5214938"/>
            <a:ext cx="7572375" cy="500062"/>
          </a:xfrm>
          <a:prstGeom prst="wedgeRectCallout">
            <a:avLst>
              <a:gd name="adj1" fmla="val 9292"/>
              <a:gd name="adj2" fmla="val 4358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Simple Task Board (also called Scrum-ban)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The Kanban Game</a:t>
            </a:r>
            <a:endParaRPr lang="ja-JP" altLang="en-US" smtClean="0"/>
          </a:p>
        </p:txBody>
      </p:sp>
      <p:sp>
        <p:nvSpPr>
          <p:cNvPr id="1126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A collaborative experience</a:t>
            </a:r>
          </a:p>
          <a:p>
            <a:endParaRPr lang="en-US" altLang="ja-JP" dirty="0" smtClean="0">
              <a:latin typeface="Verdana" pitchFamily="34" charset="0"/>
              <a:cs typeface="Microsoft Sans Serif" pitchFamily="34" charset="0"/>
            </a:endParaRPr>
          </a:p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Learn how to use </a:t>
            </a:r>
            <a:r>
              <a:rPr lang="en-US" altLang="ja-JP" dirty="0" err="1" smtClean="0">
                <a:latin typeface="Verdana" pitchFamily="34" charset="0"/>
                <a:cs typeface="Microsoft Sans Serif" pitchFamily="34" charset="0"/>
              </a:rPr>
              <a:t>Kanban</a:t>
            </a:r>
            <a:endParaRPr lang="en-US" altLang="ja-JP" dirty="0" smtClean="0">
              <a:latin typeface="Verdana" pitchFamily="34" charset="0"/>
              <a:cs typeface="Microsoft Sans Serif" pitchFamily="34" charset="0"/>
            </a:endParaRPr>
          </a:p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Team-building tool</a:t>
            </a:r>
          </a:p>
          <a:p>
            <a:r>
              <a:rPr lang="en-US" altLang="ja-JP" dirty="0" smtClean="0">
                <a:latin typeface="Verdana" pitchFamily="34" charset="0"/>
                <a:cs typeface="Microsoft Sans Serif" pitchFamily="34" charset="0"/>
              </a:rPr>
              <a:t>Experiment for better </a:t>
            </a:r>
            <a:r>
              <a:rPr lang="en-US" altLang="ja-JP" dirty="0" err="1" smtClean="0">
                <a:latin typeface="Verdana" pitchFamily="34" charset="0"/>
                <a:cs typeface="Microsoft Sans Serif" pitchFamily="34" charset="0"/>
              </a:rPr>
              <a:t>Kanban</a:t>
            </a:r>
            <a:endParaRPr lang="en-US" altLang="ja-JP" dirty="0" smtClean="0">
              <a:latin typeface="Verdana" pitchFamily="34" charset="0"/>
              <a:cs typeface="Microsoft Sans Serif" pitchFamily="34" charset="0"/>
            </a:endParaRPr>
          </a:p>
          <a:p>
            <a:endParaRPr lang="en-US" altLang="ja-JP" dirty="0" smtClean="0">
              <a:latin typeface="Verdana" pitchFamily="34" charset="0"/>
              <a:cs typeface="Microsoft Sans Serif" pitchFamily="34" charset="0"/>
            </a:endParaRPr>
          </a:p>
          <a:p>
            <a:pPr>
              <a:buNone/>
            </a:pPr>
            <a:r>
              <a:rPr lang="en-US" altLang="ja-JP" sz="4400" i="1" dirty="0" smtClean="0">
                <a:latin typeface="Teen Light" pitchFamily="2" charset="0"/>
                <a:cs typeface="Microsoft Sans Serif" pitchFamily="34" charset="0"/>
              </a:rPr>
              <a:t>Please bring back something useful!</a:t>
            </a:r>
            <a:endParaRPr lang="ja-JP" altLang="en-US" sz="4400" i="1" dirty="0" smtClean="0">
              <a:latin typeface="Teen Light" pitchFamily="2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grpSp>
        <p:nvGrpSpPr>
          <p:cNvPr id="7172" name="グループ化 67"/>
          <p:cNvGrpSpPr>
            <a:grpSpLocks/>
          </p:cNvGrpSpPr>
          <p:nvPr/>
        </p:nvGrpSpPr>
        <p:grpSpPr bwMode="auto">
          <a:xfrm>
            <a:off x="1071563" y="2143125"/>
            <a:ext cx="7345362" cy="3600450"/>
            <a:chOff x="1258888" y="2781300"/>
            <a:chExt cx="7345362" cy="3600450"/>
          </a:xfrm>
        </p:grpSpPr>
        <p:sp>
          <p:nvSpPr>
            <p:cNvPr id="7176" name="Rectangle 3"/>
            <p:cNvSpPr>
              <a:spLocks noChangeArrowheads="1"/>
            </p:cNvSpPr>
            <p:nvPr/>
          </p:nvSpPr>
          <p:spPr bwMode="auto">
            <a:xfrm>
              <a:off x="1258888" y="2781300"/>
              <a:ext cx="3024187" cy="2873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ToDo</a:t>
              </a:r>
            </a:p>
          </p:txBody>
        </p:sp>
        <p:sp>
          <p:nvSpPr>
            <p:cNvPr id="7177" name="Rectangle 4"/>
            <p:cNvSpPr>
              <a:spLocks noChangeArrowheads="1"/>
            </p:cNvSpPr>
            <p:nvPr/>
          </p:nvSpPr>
          <p:spPr bwMode="auto">
            <a:xfrm>
              <a:off x="4259284" y="2781300"/>
              <a:ext cx="2184379" cy="2873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In Progress</a:t>
              </a:r>
            </a:p>
          </p:txBody>
        </p:sp>
        <p:sp>
          <p:nvSpPr>
            <p:cNvPr id="7178" name="Rectangle 5"/>
            <p:cNvSpPr>
              <a:spLocks noChangeArrowheads="1"/>
            </p:cNvSpPr>
            <p:nvPr/>
          </p:nvSpPr>
          <p:spPr bwMode="auto">
            <a:xfrm>
              <a:off x="6443663" y="2781300"/>
              <a:ext cx="2160587" cy="2873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Done</a:t>
              </a:r>
            </a:p>
          </p:txBody>
        </p:sp>
        <p:sp>
          <p:nvSpPr>
            <p:cNvPr id="7179" name="Rectangle 6"/>
            <p:cNvSpPr>
              <a:spLocks noChangeArrowheads="1"/>
            </p:cNvSpPr>
            <p:nvPr/>
          </p:nvSpPr>
          <p:spPr bwMode="auto">
            <a:xfrm>
              <a:off x="1258889" y="3068638"/>
              <a:ext cx="3000396" cy="3313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0" name="Rectangle 7"/>
            <p:cNvSpPr>
              <a:spLocks noChangeArrowheads="1"/>
            </p:cNvSpPr>
            <p:nvPr/>
          </p:nvSpPr>
          <p:spPr bwMode="auto">
            <a:xfrm>
              <a:off x="4259284" y="3068638"/>
              <a:ext cx="2184379" cy="3313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1" name="Rectangle 8"/>
            <p:cNvSpPr>
              <a:spLocks noChangeArrowheads="1"/>
            </p:cNvSpPr>
            <p:nvPr/>
          </p:nvSpPr>
          <p:spPr bwMode="auto">
            <a:xfrm>
              <a:off x="6443663" y="3068638"/>
              <a:ext cx="2160587" cy="3313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2" name="Rectangle 9"/>
            <p:cNvSpPr>
              <a:spLocks noChangeArrowheads="1"/>
            </p:cNvSpPr>
            <p:nvPr/>
          </p:nvSpPr>
          <p:spPr bwMode="auto">
            <a:xfrm>
              <a:off x="2544772" y="317658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3" name="Rectangle 10"/>
            <p:cNvSpPr>
              <a:spLocks noChangeArrowheads="1"/>
            </p:cNvSpPr>
            <p:nvPr/>
          </p:nvSpPr>
          <p:spPr bwMode="auto">
            <a:xfrm>
              <a:off x="2401896" y="3495680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4" name="Rectangle 11"/>
            <p:cNvSpPr>
              <a:spLocks noChangeArrowheads="1"/>
            </p:cNvSpPr>
            <p:nvPr/>
          </p:nvSpPr>
          <p:spPr bwMode="auto">
            <a:xfrm>
              <a:off x="3044838" y="3352804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5" name="Rectangle 12"/>
            <p:cNvSpPr>
              <a:spLocks noChangeArrowheads="1"/>
            </p:cNvSpPr>
            <p:nvPr/>
          </p:nvSpPr>
          <p:spPr bwMode="auto">
            <a:xfrm>
              <a:off x="3116276" y="3852870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6" name="Rectangle 13"/>
            <p:cNvSpPr>
              <a:spLocks noChangeArrowheads="1"/>
            </p:cNvSpPr>
            <p:nvPr/>
          </p:nvSpPr>
          <p:spPr bwMode="auto">
            <a:xfrm>
              <a:off x="4391025" y="317658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7" name="Rectangle 14"/>
            <p:cNvSpPr>
              <a:spLocks noChangeArrowheads="1"/>
            </p:cNvSpPr>
            <p:nvPr/>
          </p:nvSpPr>
          <p:spPr bwMode="auto">
            <a:xfrm>
              <a:off x="4391025" y="368141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8" name="Rectangle 15"/>
            <p:cNvSpPr>
              <a:spLocks noChangeArrowheads="1"/>
            </p:cNvSpPr>
            <p:nvPr/>
          </p:nvSpPr>
          <p:spPr bwMode="auto">
            <a:xfrm>
              <a:off x="6515100" y="317658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89" name="Rectangle 16"/>
            <p:cNvSpPr>
              <a:spLocks noChangeArrowheads="1"/>
            </p:cNvSpPr>
            <p:nvPr/>
          </p:nvSpPr>
          <p:spPr bwMode="auto">
            <a:xfrm>
              <a:off x="6550025" y="3676650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0" name="Rectangle 17"/>
            <p:cNvSpPr>
              <a:spLocks noChangeArrowheads="1"/>
            </p:cNvSpPr>
            <p:nvPr/>
          </p:nvSpPr>
          <p:spPr bwMode="auto">
            <a:xfrm>
              <a:off x="6694488" y="3676650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1" name="Rectangle 18"/>
            <p:cNvSpPr>
              <a:spLocks noChangeArrowheads="1"/>
            </p:cNvSpPr>
            <p:nvPr/>
          </p:nvSpPr>
          <p:spPr bwMode="auto">
            <a:xfrm>
              <a:off x="6838950" y="3676650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2" name="Rectangle 19"/>
            <p:cNvSpPr>
              <a:spLocks noChangeArrowheads="1"/>
            </p:cNvSpPr>
            <p:nvPr/>
          </p:nvSpPr>
          <p:spPr bwMode="auto">
            <a:xfrm>
              <a:off x="6983413" y="3676650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3" name="Rectangle 20"/>
            <p:cNvSpPr>
              <a:spLocks noChangeArrowheads="1"/>
            </p:cNvSpPr>
            <p:nvPr/>
          </p:nvSpPr>
          <p:spPr bwMode="auto">
            <a:xfrm>
              <a:off x="7127875" y="3676650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4" name="Rectangle 21"/>
            <p:cNvSpPr>
              <a:spLocks noChangeArrowheads="1"/>
            </p:cNvSpPr>
            <p:nvPr/>
          </p:nvSpPr>
          <p:spPr bwMode="auto">
            <a:xfrm>
              <a:off x="7272338" y="3676650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5" name="Rectangle 22"/>
            <p:cNvSpPr>
              <a:spLocks noChangeArrowheads="1"/>
            </p:cNvSpPr>
            <p:nvPr/>
          </p:nvSpPr>
          <p:spPr bwMode="auto">
            <a:xfrm>
              <a:off x="7416800" y="37131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196" name="Text Box 23"/>
            <p:cNvSpPr txBox="1">
              <a:spLocks noChangeArrowheads="1"/>
            </p:cNvSpPr>
            <p:nvPr/>
          </p:nvSpPr>
          <p:spPr bwMode="auto">
            <a:xfrm>
              <a:off x="1330325" y="3184525"/>
              <a:ext cx="59452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Kenji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197" name="Text Box 24"/>
            <p:cNvSpPr txBox="1">
              <a:spLocks noChangeArrowheads="1"/>
            </p:cNvSpPr>
            <p:nvPr/>
          </p:nvSpPr>
          <p:spPr bwMode="auto">
            <a:xfrm>
              <a:off x="1330325" y="3595688"/>
              <a:ext cx="55816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Jane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198" name="Line 25"/>
            <p:cNvSpPr>
              <a:spLocks noChangeShapeType="1"/>
            </p:cNvSpPr>
            <p:nvPr/>
          </p:nvSpPr>
          <p:spPr bwMode="auto">
            <a:xfrm>
              <a:off x="4259284" y="3573463"/>
              <a:ext cx="43433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9" name="Text Box 26"/>
            <p:cNvSpPr txBox="1">
              <a:spLocks noChangeArrowheads="1"/>
            </p:cNvSpPr>
            <p:nvPr/>
          </p:nvSpPr>
          <p:spPr bwMode="auto">
            <a:xfrm>
              <a:off x="1330325" y="4064000"/>
              <a:ext cx="53835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Tom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200" name="Line 27"/>
            <p:cNvSpPr>
              <a:spLocks noChangeShapeType="1"/>
            </p:cNvSpPr>
            <p:nvPr/>
          </p:nvSpPr>
          <p:spPr bwMode="auto">
            <a:xfrm>
              <a:off x="4259284" y="4041775"/>
              <a:ext cx="43433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1" name="Text Box 28"/>
            <p:cNvSpPr txBox="1">
              <a:spLocks noChangeArrowheads="1"/>
            </p:cNvSpPr>
            <p:nvPr/>
          </p:nvSpPr>
          <p:spPr bwMode="auto">
            <a:xfrm>
              <a:off x="1330325" y="4532313"/>
              <a:ext cx="67197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Susan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202" name="Line 29"/>
            <p:cNvSpPr>
              <a:spLocks noChangeShapeType="1"/>
            </p:cNvSpPr>
            <p:nvPr/>
          </p:nvSpPr>
          <p:spPr bwMode="auto">
            <a:xfrm>
              <a:off x="4259284" y="4495812"/>
              <a:ext cx="4343379" cy="14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3" name="Text Box 30"/>
            <p:cNvSpPr txBox="1">
              <a:spLocks noChangeArrowheads="1"/>
            </p:cNvSpPr>
            <p:nvPr/>
          </p:nvSpPr>
          <p:spPr bwMode="auto">
            <a:xfrm>
              <a:off x="1330325" y="5000625"/>
              <a:ext cx="5214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Yuki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204" name="Line 31"/>
            <p:cNvSpPr>
              <a:spLocks noChangeShapeType="1"/>
            </p:cNvSpPr>
            <p:nvPr/>
          </p:nvSpPr>
          <p:spPr bwMode="auto">
            <a:xfrm>
              <a:off x="4259284" y="4978400"/>
              <a:ext cx="43433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5" name="Text Box 32"/>
            <p:cNvSpPr txBox="1">
              <a:spLocks noChangeArrowheads="1"/>
            </p:cNvSpPr>
            <p:nvPr/>
          </p:nvSpPr>
          <p:spPr bwMode="auto">
            <a:xfrm>
              <a:off x="1330325" y="5468938"/>
              <a:ext cx="5020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Kim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206" name="Line 33"/>
            <p:cNvSpPr>
              <a:spLocks noChangeShapeType="1"/>
            </p:cNvSpPr>
            <p:nvPr/>
          </p:nvSpPr>
          <p:spPr bwMode="auto">
            <a:xfrm>
              <a:off x="4259284" y="5446713"/>
              <a:ext cx="43433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7" name="Text Box 34"/>
            <p:cNvSpPr txBox="1">
              <a:spLocks noChangeArrowheads="1"/>
            </p:cNvSpPr>
            <p:nvPr/>
          </p:nvSpPr>
          <p:spPr bwMode="auto">
            <a:xfrm>
              <a:off x="1330325" y="5937250"/>
              <a:ext cx="5572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latin typeface="Calibri" pitchFamily="34" charset="0"/>
                </a:rPr>
                <a:t>Pete</a:t>
              </a:r>
              <a:endParaRPr lang="ja-JP" altLang="en-US" sz="1600">
                <a:latin typeface="Calibri" pitchFamily="34" charset="0"/>
              </a:endParaRPr>
            </a:p>
          </p:txBody>
        </p:sp>
        <p:sp>
          <p:nvSpPr>
            <p:cNvPr id="7208" name="Line 35"/>
            <p:cNvSpPr>
              <a:spLocks noChangeShapeType="1"/>
            </p:cNvSpPr>
            <p:nvPr/>
          </p:nvSpPr>
          <p:spPr bwMode="auto">
            <a:xfrm>
              <a:off x="4259284" y="5915025"/>
              <a:ext cx="43433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9" name="Line 36"/>
            <p:cNvSpPr>
              <a:spLocks noChangeShapeType="1"/>
            </p:cNvSpPr>
            <p:nvPr/>
          </p:nvSpPr>
          <p:spPr bwMode="auto">
            <a:xfrm>
              <a:off x="2330458" y="3067052"/>
              <a:ext cx="0" cy="3313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0" name="Rectangle 37"/>
            <p:cNvSpPr>
              <a:spLocks noChangeArrowheads="1"/>
            </p:cNvSpPr>
            <p:nvPr/>
          </p:nvSpPr>
          <p:spPr bwMode="auto">
            <a:xfrm>
              <a:off x="3627447" y="317658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1" name="Rectangle 38"/>
            <p:cNvSpPr>
              <a:spLocks noChangeArrowheads="1"/>
            </p:cNvSpPr>
            <p:nvPr/>
          </p:nvSpPr>
          <p:spPr bwMode="auto">
            <a:xfrm>
              <a:off x="4933950" y="371633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2" name="Rectangle 39"/>
            <p:cNvSpPr>
              <a:spLocks noChangeArrowheads="1"/>
            </p:cNvSpPr>
            <p:nvPr/>
          </p:nvSpPr>
          <p:spPr bwMode="auto">
            <a:xfrm>
              <a:off x="5476875" y="368141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3" name="Rectangle 40"/>
            <p:cNvSpPr>
              <a:spLocks noChangeArrowheads="1"/>
            </p:cNvSpPr>
            <p:nvPr/>
          </p:nvSpPr>
          <p:spPr bwMode="auto">
            <a:xfrm>
              <a:off x="5867400" y="371633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4" name="Rectangle 41"/>
            <p:cNvSpPr>
              <a:spLocks noChangeArrowheads="1"/>
            </p:cNvSpPr>
            <p:nvPr/>
          </p:nvSpPr>
          <p:spPr bwMode="auto">
            <a:xfrm>
              <a:off x="3687780" y="3495680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5" name="Rectangle 42"/>
            <p:cNvSpPr>
              <a:spLocks noChangeArrowheads="1"/>
            </p:cNvSpPr>
            <p:nvPr/>
          </p:nvSpPr>
          <p:spPr bwMode="auto">
            <a:xfrm>
              <a:off x="2473334" y="3995746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6" name="Rectangle 43"/>
            <p:cNvSpPr>
              <a:spLocks noChangeArrowheads="1"/>
            </p:cNvSpPr>
            <p:nvPr/>
          </p:nvSpPr>
          <p:spPr bwMode="auto">
            <a:xfrm>
              <a:off x="4427538" y="4110038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7" name="Rectangle 44"/>
            <p:cNvSpPr>
              <a:spLocks noChangeArrowheads="1"/>
            </p:cNvSpPr>
            <p:nvPr/>
          </p:nvSpPr>
          <p:spPr bwMode="auto">
            <a:xfrm>
              <a:off x="6551613" y="4110038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8" name="Rectangle 45"/>
            <p:cNvSpPr>
              <a:spLocks noChangeArrowheads="1"/>
            </p:cNvSpPr>
            <p:nvPr/>
          </p:nvSpPr>
          <p:spPr bwMode="auto">
            <a:xfrm>
              <a:off x="3616342" y="4281498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19" name="Rectangle 46"/>
            <p:cNvSpPr>
              <a:spLocks noChangeArrowheads="1"/>
            </p:cNvSpPr>
            <p:nvPr/>
          </p:nvSpPr>
          <p:spPr bwMode="auto">
            <a:xfrm>
              <a:off x="2617797" y="46529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0" name="Rectangle 47"/>
            <p:cNvSpPr>
              <a:spLocks noChangeArrowheads="1"/>
            </p:cNvSpPr>
            <p:nvPr/>
          </p:nvSpPr>
          <p:spPr bwMode="auto">
            <a:xfrm>
              <a:off x="3473466" y="4710126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1" name="Rectangle 48"/>
            <p:cNvSpPr>
              <a:spLocks noChangeArrowheads="1"/>
            </p:cNvSpPr>
            <p:nvPr/>
          </p:nvSpPr>
          <p:spPr bwMode="auto">
            <a:xfrm>
              <a:off x="4464050" y="46529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2" name="Rectangle 49"/>
            <p:cNvSpPr>
              <a:spLocks noChangeArrowheads="1"/>
            </p:cNvSpPr>
            <p:nvPr/>
          </p:nvSpPr>
          <p:spPr bwMode="auto">
            <a:xfrm>
              <a:off x="6588125" y="46529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3" name="Rectangle 50"/>
            <p:cNvSpPr>
              <a:spLocks noChangeArrowheads="1"/>
            </p:cNvSpPr>
            <p:nvPr/>
          </p:nvSpPr>
          <p:spPr bwMode="auto">
            <a:xfrm>
              <a:off x="3759218" y="5353068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4" name="Rectangle 51"/>
            <p:cNvSpPr>
              <a:spLocks noChangeArrowheads="1"/>
            </p:cNvSpPr>
            <p:nvPr/>
          </p:nvSpPr>
          <p:spPr bwMode="auto">
            <a:xfrm>
              <a:off x="2473334" y="5424506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5" name="Rectangle 52"/>
            <p:cNvSpPr>
              <a:spLocks noChangeArrowheads="1"/>
            </p:cNvSpPr>
            <p:nvPr/>
          </p:nvSpPr>
          <p:spPr bwMode="auto">
            <a:xfrm>
              <a:off x="2901962" y="4995878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6" name="Rectangle 53"/>
            <p:cNvSpPr>
              <a:spLocks noChangeArrowheads="1"/>
            </p:cNvSpPr>
            <p:nvPr/>
          </p:nvSpPr>
          <p:spPr bwMode="auto">
            <a:xfrm>
              <a:off x="4500563" y="5084763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7" name="Rectangle 54"/>
            <p:cNvSpPr>
              <a:spLocks noChangeArrowheads="1"/>
            </p:cNvSpPr>
            <p:nvPr/>
          </p:nvSpPr>
          <p:spPr bwMode="auto">
            <a:xfrm>
              <a:off x="6624638" y="5084763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8" name="Rectangle 55"/>
            <p:cNvSpPr>
              <a:spLocks noChangeArrowheads="1"/>
            </p:cNvSpPr>
            <p:nvPr/>
          </p:nvSpPr>
          <p:spPr bwMode="auto">
            <a:xfrm>
              <a:off x="4464050" y="5549900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29" name="Rectangle 56"/>
            <p:cNvSpPr>
              <a:spLocks noChangeArrowheads="1"/>
            </p:cNvSpPr>
            <p:nvPr/>
          </p:nvSpPr>
          <p:spPr bwMode="auto">
            <a:xfrm>
              <a:off x="6588125" y="55165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0" name="Rectangle 57"/>
            <p:cNvSpPr>
              <a:spLocks noChangeArrowheads="1"/>
            </p:cNvSpPr>
            <p:nvPr/>
          </p:nvSpPr>
          <p:spPr bwMode="auto">
            <a:xfrm>
              <a:off x="2544772" y="5853134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1" name="Rectangle 58"/>
            <p:cNvSpPr>
              <a:spLocks noChangeArrowheads="1"/>
            </p:cNvSpPr>
            <p:nvPr/>
          </p:nvSpPr>
          <p:spPr bwMode="auto">
            <a:xfrm>
              <a:off x="3116276" y="5924572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2" name="Rectangle 59"/>
            <p:cNvSpPr>
              <a:spLocks noChangeArrowheads="1"/>
            </p:cNvSpPr>
            <p:nvPr/>
          </p:nvSpPr>
          <p:spPr bwMode="auto">
            <a:xfrm>
              <a:off x="4427538" y="5984875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3" name="Rectangle 60"/>
            <p:cNvSpPr>
              <a:spLocks noChangeArrowheads="1"/>
            </p:cNvSpPr>
            <p:nvPr/>
          </p:nvSpPr>
          <p:spPr bwMode="auto">
            <a:xfrm>
              <a:off x="6551613" y="5984875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4" name="Rectangle 61"/>
            <p:cNvSpPr>
              <a:spLocks noChangeArrowheads="1"/>
            </p:cNvSpPr>
            <p:nvPr/>
          </p:nvSpPr>
          <p:spPr bwMode="auto">
            <a:xfrm>
              <a:off x="3717949" y="6018213"/>
              <a:ext cx="465137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5" name="Rectangle 62"/>
            <p:cNvSpPr>
              <a:spLocks noChangeArrowheads="1"/>
            </p:cNvSpPr>
            <p:nvPr/>
          </p:nvSpPr>
          <p:spPr bwMode="auto">
            <a:xfrm>
              <a:off x="7058025" y="5553075"/>
              <a:ext cx="465138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6" name="Rectangle 63"/>
            <p:cNvSpPr>
              <a:spLocks noChangeArrowheads="1"/>
            </p:cNvSpPr>
            <p:nvPr/>
          </p:nvSpPr>
          <p:spPr bwMode="auto">
            <a:xfrm>
              <a:off x="7597775" y="562451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7" name="Rectangle 64"/>
            <p:cNvSpPr>
              <a:spLocks noChangeArrowheads="1"/>
            </p:cNvSpPr>
            <p:nvPr/>
          </p:nvSpPr>
          <p:spPr bwMode="auto">
            <a:xfrm>
              <a:off x="8099425" y="5516563"/>
              <a:ext cx="465138" cy="25558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8" name="Rectangle 65"/>
            <p:cNvSpPr>
              <a:spLocks noChangeArrowheads="1"/>
            </p:cNvSpPr>
            <p:nvPr/>
          </p:nvSpPr>
          <p:spPr bwMode="auto">
            <a:xfrm>
              <a:off x="7958138" y="3644900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39" name="Rectangle 66"/>
            <p:cNvSpPr>
              <a:spLocks noChangeArrowheads="1"/>
            </p:cNvSpPr>
            <p:nvPr/>
          </p:nvSpPr>
          <p:spPr bwMode="auto">
            <a:xfrm>
              <a:off x="7094538" y="4581525"/>
              <a:ext cx="465137" cy="2555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240" name="Line 25"/>
            <p:cNvSpPr>
              <a:spLocks noChangeShapeType="1"/>
            </p:cNvSpPr>
            <p:nvPr/>
          </p:nvSpPr>
          <p:spPr bwMode="auto">
            <a:xfrm>
              <a:off x="1258889" y="3583010"/>
              <a:ext cx="10715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1" name="Line 27"/>
            <p:cNvSpPr>
              <a:spLocks noChangeShapeType="1"/>
            </p:cNvSpPr>
            <p:nvPr/>
          </p:nvSpPr>
          <p:spPr bwMode="auto">
            <a:xfrm>
              <a:off x="1258889" y="4051322"/>
              <a:ext cx="10715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2" name="Line 29"/>
            <p:cNvSpPr>
              <a:spLocks noChangeShapeType="1"/>
            </p:cNvSpPr>
            <p:nvPr/>
          </p:nvSpPr>
          <p:spPr bwMode="auto">
            <a:xfrm>
              <a:off x="1258888" y="4519635"/>
              <a:ext cx="10715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3" name="Line 31"/>
            <p:cNvSpPr>
              <a:spLocks noChangeShapeType="1"/>
            </p:cNvSpPr>
            <p:nvPr/>
          </p:nvSpPr>
          <p:spPr bwMode="auto">
            <a:xfrm>
              <a:off x="1258889" y="4987947"/>
              <a:ext cx="10715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4" name="Line 33"/>
            <p:cNvSpPr>
              <a:spLocks noChangeShapeType="1"/>
            </p:cNvSpPr>
            <p:nvPr/>
          </p:nvSpPr>
          <p:spPr bwMode="auto">
            <a:xfrm>
              <a:off x="1258889" y="5456260"/>
              <a:ext cx="10715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5" name="Line 35"/>
            <p:cNvSpPr>
              <a:spLocks noChangeShapeType="1"/>
            </p:cNvSpPr>
            <p:nvPr/>
          </p:nvSpPr>
          <p:spPr bwMode="auto">
            <a:xfrm>
              <a:off x="1258889" y="5924572"/>
              <a:ext cx="10715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6" name="四角形吹き出し 75"/>
          <p:cNvSpPr/>
          <p:nvPr/>
        </p:nvSpPr>
        <p:spPr>
          <a:xfrm>
            <a:off x="500063" y="928688"/>
            <a:ext cx="3714750" cy="500062"/>
          </a:xfrm>
          <a:prstGeom prst="wedgeRectCallout">
            <a:avLst>
              <a:gd name="adj1" fmla="val 20990"/>
              <a:gd name="adj2" fmla="val 282451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 err="1">
                <a:solidFill>
                  <a:schemeClr val="tx1"/>
                </a:solidFill>
                <a:latin typeface="Comic Sans MS" pitchFamily="66" charset="0"/>
              </a:rPr>
              <a:t>ToDo</a:t>
            </a: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 are shared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7" name="四角形吹き出し 76"/>
          <p:cNvSpPr/>
          <p:nvPr/>
        </p:nvSpPr>
        <p:spPr>
          <a:xfrm>
            <a:off x="1500188" y="6000750"/>
            <a:ext cx="5572125" cy="500063"/>
          </a:xfrm>
          <a:prstGeom prst="wedgeRectCallout">
            <a:avLst>
              <a:gd name="adj1" fmla="val 25007"/>
              <a:gd name="adj2" fmla="val -245164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Show who’s on working what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8" name="四角形吹き出し 77"/>
          <p:cNvSpPr/>
          <p:nvPr/>
        </p:nvSpPr>
        <p:spPr>
          <a:xfrm>
            <a:off x="4929188" y="1071563"/>
            <a:ext cx="3286125" cy="928687"/>
          </a:xfrm>
          <a:prstGeom prst="wedgeRectCallout">
            <a:avLst>
              <a:gd name="adj1" fmla="val -31600"/>
              <a:gd name="adj2" fmla="val 162093"/>
            </a:avLst>
          </a:prstGeom>
          <a:solidFill>
            <a:srgbClr val="FFD2CF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FF0000"/>
                </a:solidFill>
                <a:latin typeface="Comic Sans MS" pitchFamily="66" charset="0"/>
              </a:rPr>
              <a:t>Jane is working too much?</a:t>
            </a:r>
            <a:endParaRPr lang="ja-JP" alt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pic>
        <p:nvPicPr>
          <p:cNvPr id="8196" name="Picture 2" descr="Kanb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7475" y="1071563"/>
            <a:ext cx="9344025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角丸四角形 5"/>
          <p:cNvSpPr/>
          <p:nvPr/>
        </p:nvSpPr>
        <p:spPr>
          <a:xfrm>
            <a:off x="0" y="1500188"/>
            <a:ext cx="8858250" cy="1500187"/>
          </a:xfrm>
          <a:prstGeom prst="roundRect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286000" y="1285875"/>
            <a:ext cx="1214438" cy="3929063"/>
          </a:xfrm>
          <a:prstGeom prst="roundRect">
            <a:avLst/>
          </a:prstGeom>
          <a:noFill/>
          <a:ln w="635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四角形吹き出し 7"/>
          <p:cNvSpPr/>
          <p:nvPr/>
        </p:nvSpPr>
        <p:spPr>
          <a:xfrm>
            <a:off x="1214438" y="285750"/>
            <a:ext cx="3714750" cy="500063"/>
          </a:xfrm>
          <a:prstGeom prst="wedgeRectCallout">
            <a:avLst>
              <a:gd name="adj1" fmla="val -41040"/>
              <a:gd name="adj2" fmla="val 177126"/>
            </a:avLst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Projects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" name="四角形吹き出し 8"/>
          <p:cNvSpPr/>
          <p:nvPr/>
        </p:nvSpPr>
        <p:spPr>
          <a:xfrm>
            <a:off x="357188" y="6143625"/>
            <a:ext cx="3714750" cy="500063"/>
          </a:xfrm>
          <a:prstGeom prst="wedgeRectCallout">
            <a:avLst>
              <a:gd name="adj1" fmla="val 17012"/>
              <a:gd name="adj2" fmla="val -226482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Stages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角丸四角形 9"/>
          <p:cNvSpPr/>
          <p:nvPr/>
        </p:nvSpPr>
        <p:spPr>
          <a:xfrm flipV="1">
            <a:off x="3786188" y="3429000"/>
            <a:ext cx="2928937" cy="785813"/>
          </a:xfrm>
          <a:prstGeom prst="round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" name="四角形吹き出し 10"/>
          <p:cNvSpPr/>
          <p:nvPr/>
        </p:nvSpPr>
        <p:spPr>
          <a:xfrm>
            <a:off x="5143500" y="4786313"/>
            <a:ext cx="3714750" cy="1785937"/>
          </a:xfrm>
          <a:prstGeom prst="wedgeRectCallout">
            <a:avLst>
              <a:gd name="adj1" fmla="val -49911"/>
              <a:gd name="adj2" fmla="val -88790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Shows urgency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(immediate,</a:t>
            </a:r>
            <a:b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within a week,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latin typeface="Comic Sans MS" pitchFamily="66" charset="0"/>
              </a:rPr>
              <a:t>next week, later) </a:t>
            </a:r>
            <a:endParaRPr lang="ja-JP" alt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285875" y="1500188"/>
            <a:ext cx="3978275" cy="358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ToDo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264150" y="1500188"/>
            <a:ext cx="1323975" cy="358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In Progress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588125" y="1500188"/>
            <a:ext cx="2270125" cy="358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Done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00035" y="1858963"/>
            <a:ext cx="4764116" cy="414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264150" y="1858963"/>
            <a:ext cx="1323975" cy="414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588125" y="1858963"/>
            <a:ext cx="2270125" cy="414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06538" y="5518150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571625" y="3643313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3429000" y="32146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8" name="Rectangle 14"/>
          <p:cNvSpPr>
            <a:spLocks noChangeArrowheads="1"/>
          </p:cNvSpPr>
          <p:nvPr/>
        </p:nvSpPr>
        <p:spPr bwMode="auto">
          <a:xfrm>
            <a:off x="5643563" y="26431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29" name="Rectangle 16"/>
          <p:cNvSpPr>
            <a:spLocks noChangeArrowheads="1"/>
          </p:cNvSpPr>
          <p:nvPr/>
        </p:nvSpPr>
        <p:spPr bwMode="auto">
          <a:xfrm>
            <a:off x="7643813" y="26431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0" name="Rectangle 17"/>
          <p:cNvSpPr>
            <a:spLocks noChangeArrowheads="1"/>
          </p:cNvSpPr>
          <p:nvPr/>
        </p:nvSpPr>
        <p:spPr bwMode="auto">
          <a:xfrm>
            <a:off x="7643813" y="37147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1" name="Rectangle 18"/>
          <p:cNvSpPr>
            <a:spLocks noChangeArrowheads="1"/>
          </p:cNvSpPr>
          <p:nvPr/>
        </p:nvSpPr>
        <p:spPr bwMode="auto">
          <a:xfrm>
            <a:off x="7637463" y="3143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2" name="Rectangle 19"/>
          <p:cNvSpPr>
            <a:spLocks noChangeArrowheads="1"/>
          </p:cNvSpPr>
          <p:nvPr/>
        </p:nvSpPr>
        <p:spPr bwMode="auto">
          <a:xfrm>
            <a:off x="7786688" y="26431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3" name="Rectangle 37"/>
          <p:cNvSpPr>
            <a:spLocks noChangeArrowheads="1"/>
          </p:cNvSpPr>
          <p:nvPr/>
        </p:nvSpPr>
        <p:spPr bwMode="auto">
          <a:xfrm>
            <a:off x="1428750" y="4214813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4" name="Rectangle 38"/>
          <p:cNvSpPr>
            <a:spLocks noChangeArrowheads="1"/>
          </p:cNvSpPr>
          <p:nvPr/>
        </p:nvSpPr>
        <p:spPr bwMode="auto">
          <a:xfrm>
            <a:off x="4622800" y="26431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5" name="Rectangle 39"/>
          <p:cNvSpPr>
            <a:spLocks noChangeArrowheads="1"/>
          </p:cNvSpPr>
          <p:nvPr/>
        </p:nvSpPr>
        <p:spPr bwMode="auto">
          <a:xfrm>
            <a:off x="2714625" y="37147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6" name="Rectangle 40"/>
          <p:cNvSpPr>
            <a:spLocks noChangeArrowheads="1"/>
          </p:cNvSpPr>
          <p:nvPr/>
        </p:nvSpPr>
        <p:spPr bwMode="auto">
          <a:xfrm>
            <a:off x="5715000" y="37147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7" name="Rectangle 41"/>
          <p:cNvSpPr>
            <a:spLocks noChangeArrowheads="1"/>
          </p:cNvSpPr>
          <p:nvPr/>
        </p:nvSpPr>
        <p:spPr bwMode="auto">
          <a:xfrm>
            <a:off x="2095500" y="5429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8" name="Rectangle 43"/>
          <p:cNvSpPr>
            <a:spLocks noChangeArrowheads="1"/>
          </p:cNvSpPr>
          <p:nvPr/>
        </p:nvSpPr>
        <p:spPr bwMode="auto">
          <a:xfrm>
            <a:off x="4552950" y="3160713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39" name="Rectangle 44"/>
          <p:cNvSpPr>
            <a:spLocks noChangeArrowheads="1"/>
          </p:cNvSpPr>
          <p:nvPr/>
        </p:nvSpPr>
        <p:spPr bwMode="auto">
          <a:xfrm>
            <a:off x="6742113" y="3160713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0" name="Rectangle 47"/>
          <p:cNvSpPr>
            <a:spLocks noChangeArrowheads="1"/>
          </p:cNvSpPr>
          <p:nvPr/>
        </p:nvSpPr>
        <p:spPr bwMode="auto">
          <a:xfrm>
            <a:off x="3571875" y="32146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1" name="Rectangle 49"/>
          <p:cNvSpPr>
            <a:spLocks noChangeArrowheads="1"/>
          </p:cNvSpPr>
          <p:nvPr/>
        </p:nvSpPr>
        <p:spPr bwMode="auto">
          <a:xfrm>
            <a:off x="6786563" y="37147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2" name="Rectangle 50"/>
          <p:cNvSpPr>
            <a:spLocks noChangeArrowheads="1"/>
          </p:cNvSpPr>
          <p:nvPr/>
        </p:nvSpPr>
        <p:spPr bwMode="auto">
          <a:xfrm>
            <a:off x="3571875" y="4214813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3" name="Rectangle 51"/>
          <p:cNvSpPr>
            <a:spLocks noChangeArrowheads="1"/>
          </p:cNvSpPr>
          <p:nvPr/>
        </p:nvSpPr>
        <p:spPr bwMode="auto">
          <a:xfrm>
            <a:off x="1857375" y="4214813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4" name="Rectangle 55"/>
          <p:cNvSpPr>
            <a:spLocks noChangeArrowheads="1"/>
          </p:cNvSpPr>
          <p:nvPr/>
        </p:nvSpPr>
        <p:spPr bwMode="auto">
          <a:xfrm>
            <a:off x="2714625" y="4143375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5" name="Rectangle 56"/>
          <p:cNvSpPr>
            <a:spLocks noChangeArrowheads="1"/>
          </p:cNvSpPr>
          <p:nvPr/>
        </p:nvSpPr>
        <p:spPr bwMode="auto">
          <a:xfrm>
            <a:off x="6858000" y="464343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6" name="Rectangle 57"/>
          <p:cNvSpPr>
            <a:spLocks noChangeArrowheads="1"/>
          </p:cNvSpPr>
          <p:nvPr/>
        </p:nvSpPr>
        <p:spPr bwMode="auto">
          <a:xfrm>
            <a:off x="2714625" y="321468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7" name="Rectangle 58"/>
          <p:cNvSpPr>
            <a:spLocks noChangeArrowheads="1"/>
          </p:cNvSpPr>
          <p:nvPr/>
        </p:nvSpPr>
        <p:spPr bwMode="auto">
          <a:xfrm>
            <a:off x="2759075" y="5429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8" name="Rectangle 59"/>
          <p:cNvSpPr>
            <a:spLocks noChangeArrowheads="1"/>
          </p:cNvSpPr>
          <p:nvPr/>
        </p:nvSpPr>
        <p:spPr bwMode="auto">
          <a:xfrm>
            <a:off x="3786188" y="4214813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49" name="Rectangle 61"/>
          <p:cNvSpPr>
            <a:spLocks noChangeArrowheads="1"/>
          </p:cNvSpPr>
          <p:nvPr/>
        </p:nvSpPr>
        <p:spPr bwMode="auto">
          <a:xfrm>
            <a:off x="3643313" y="5518150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50" name="Rectangle 62"/>
          <p:cNvSpPr>
            <a:spLocks noChangeArrowheads="1"/>
          </p:cNvSpPr>
          <p:nvPr/>
        </p:nvSpPr>
        <p:spPr bwMode="auto">
          <a:xfrm>
            <a:off x="7693025" y="4660900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51" name="Rectangle 63"/>
          <p:cNvSpPr>
            <a:spLocks noChangeArrowheads="1"/>
          </p:cNvSpPr>
          <p:nvPr/>
        </p:nvSpPr>
        <p:spPr bwMode="auto">
          <a:xfrm>
            <a:off x="7820025" y="464343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52" name="Rectangle 64"/>
          <p:cNvSpPr>
            <a:spLocks noChangeArrowheads="1"/>
          </p:cNvSpPr>
          <p:nvPr/>
        </p:nvSpPr>
        <p:spPr bwMode="auto">
          <a:xfrm>
            <a:off x="7988300" y="4660900"/>
            <a:ext cx="479425" cy="320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53" name="Rectangle 3"/>
          <p:cNvSpPr>
            <a:spLocks noChangeArrowheads="1"/>
          </p:cNvSpPr>
          <p:nvPr/>
        </p:nvSpPr>
        <p:spPr bwMode="auto">
          <a:xfrm>
            <a:off x="1285875" y="1857375"/>
            <a:ext cx="1177925" cy="7143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Predictable</a:t>
            </a:r>
          </a:p>
        </p:txBody>
      </p:sp>
      <p:sp>
        <p:nvSpPr>
          <p:cNvPr id="9254" name="Rectangle 3"/>
          <p:cNvSpPr>
            <a:spLocks noChangeArrowheads="1"/>
          </p:cNvSpPr>
          <p:nvPr/>
        </p:nvSpPr>
        <p:spPr bwMode="auto">
          <a:xfrm>
            <a:off x="2463800" y="1857375"/>
            <a:ext cx="884238" cy="7143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Some</a:t>
            </a:r>
          </a:p>
          <a:p>
            <a:pPr algn="ctr"/>
            <a:r>
              <a:rPr lang="en-US" altLang="ja-JP">
                <a:latin typeface="Calibri" pitchFamily="34" charset="0"/>
              </a:rPr>
              <a:t>Risk</a:t>
            </a:r>
          </a:p>
        </p:txBody>
      </p:sp>
      <p:sp>
        <p:nvSpPr>
          <p:cNvPr id="9255" name="Rectangle 3"/>
          <p:cNvSpPr>
            <a:spLocks noChangeArrowheads="1"/>
          </p:cNvSpPr>
          <p:nvPr/>
        </p:nvSpPr>
        <p:spPr bwMode="auto">
          <a:xfrm>
            <a:off x="3348038" y="1857375"/>
            <a:ext cx="1030287" cy="7143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Highest</a:t>
            </a:r>
          </a:p>
          <a:p>
            <a:pPr algn="ctr"/>
            <a:r>
              <a:rPr lang="en-US" altLang="ja-JP">
                <a:latin typeface="Calibri" pitchFamily="34" charset="0"/>
              </a:rPr>
              <a:t>Risk</a:t>
            </a:r>
          </a:p>
        </p:txBody>
      </p:sp>
      <p:sp>
        <p:nvSpPr>
          <p:cNvPr id="9256" name="Rectangle 3"/>
          <p:cNvSpPr>
            <a:spLocks noChangeArrowheads="1"/>
          </p:cNvSpPr>
          <p:nvPr/>
        </p:nvSpPr>
        <p:spPr bwMode="auto">
          <a:xfrm>
            <a:off x="500034" y="5000625"/>
            <a:ext cx="3865591" cy="357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Inbox</a:t>
            </a:r>
          </a:p>
        </p:txBody>
      </p:sp>
      <p:cxnSp>
        <p:nvCxnSpPr>
          <p:cNvPr id="80" name="直線コネクタ 79"/>
          <p:cNvCxnSpPr/>
          <p:nvPr/>
        </p:nvCxnSpPr>
        <p:spPr>
          <a:xfrm rot="5400000">
            <a:off x="1249362" y="3786188"/>
            <a:ext cx="242887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rot="5400000">
            <a:off x="2133600" y="3786188"/>
            <a:ext cx="242887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59" name="Rectangle 3"/>
          <p:cNvSpPr>
            <a:spLocks noChangeArrowheads="1"/>
          </p:cNvSpPr>
          <p:nvPr/>
        </p:nvSpPr>
        <p:spPr bwMode="auto">
          <a:xfrm>
            <a:off x="6588125" y="1857375"/>
            <a:ext cx="884238" cy="4460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Today</a:t>
            </a:r>
          </a:p>
        </p:txBody>
      </p:sp>
      <p:cxnSp>
        <p:nvCxnSpPr>
          <p:cNvPr id="83" name="直線コネクタ 82"/>
          <p:cNvCxnSpPr/>
          <p:nvPr/>
        </p:nvCxnSpPr>
        <p:spPr>
          <a:xfrm rot="5400000">
            <a:off x="5641182" y="4134644"/>
            <a:ext cx="366236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61" name="Rectangle 18"/>
          <p:cNvSpPr>
            <a:spLocks noChangeArrowheads="1"/>
          </p:cNvSpPr>
          <p:nvPr/>
        </p:nvSpPr>
        <p:spPr bwMode="auto">
          <a:xfrm>
            <a:off x="7747000" y="3143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62" name="Rectangle 18"/>
          <p:cNvSpPr>
            <a:spLocks noChangeArrowheads="1"/>
          </p:cNvSpPr>
          <p:nvPr/>
        </p:nvSpPr>
        <p:spPr bwMode="auto">
          <a:xfrm>
            <a:off x="7858125" y="3143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63" name="Rectangle 18"/>
          <p:cNvSpPr>
            <a:spLocks noChangeArrowheads="1"/>
          </p:cNvSpPr>
          <p:nvPr/>
        </p:nvSpPr>
        <p:spPr bwMode="auto">
          <a:xfrm>
            <a:off x="8005763" y="3143250"/>
            <a:ext cx="479425" cy="3190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264" name="Rectangle 3"/>
          <p:cNvSpPr>
            <a:spLocks noChangeArrowheads="1"/>
          </p:cNvSpPr>
          <p:nvPr/>
        </p:nvSpPr>
        <p:spPr bwMode="auto">
          <a:xfrm>
            <a:off x="4365625" y="1857375"/>
            <a:ext cx="898525" cy="7143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For Today</a:t>
            </a:r>
          </a:p>
        </p:txBody>
      </p:sp>
      <p:cxnSp>
        <p:nvCxnSpPr>
          <p:cNvPr id="93" name="直線コネクタ 92"/>
          <p:cNvCxnSpPr/>
          <p:nvPr/>
        </p:nvCxnSpPr>
        <p:spPr>
          <a:xfrm rot="5400000">
            <a:off x="2642393" y="4294982"/>
            <a:ext cx="344646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66" name="Rectangle 3"/>
          <p:cNvSpPr>
            <a:spLocks noChangeArrowheads="1"/>
          </p:cNvSpPr>
          <p:nvPr/>
        </p:nvSpPr>
        <p:spPr bwMode="auto">
          <a:xfrm>
            <a:off x="500034" y="1500188"/>
            <a:ext cx="785841" cy="10715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Story</a:t>
            </a:r>
          </a:p>
        </p:txBody>
      </p:sp>
      <p:sp>
        <p:nvSpPr>
          <p:cNvPr id="9267" name="Rectangle 6"/>
          <p:cNvSpPr>
            <a:spLocks noChangeArrowheads="1"/>
          </p:cNvSpPr>
          <p:nvPr/>
        </p:nvSpPr>
        <p:spPr bwMode="auto">
          <a:xfrm>
            <a:off x="500034" y="2573338"/>
            <a:ext cx="785841" cy="24272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98" name="Rectangle 42"/>
          <p:cNvSpPr>
            <a:spLocks noChangeArrowheads="1"/>
          </p:cNvSpPr>
          <p:nvPr/>
        </p:nvSpPr>
        <p:spPr bwMode="auto">
          <a:xfrm>
            <a:off x="642938" y="2714625"/>
            <a:ext cx="479425" cy="3190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642938" y="3181350"/>
            <a:ext cx="479425" cy="3190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100" name="Rectangle 42"/>
          <p:cNvSpPr>
            <a:spLocks noChangeArrowheads="1"/>
          </p:cNvSpPr>
          <p:nvPr/>
        </p:nvSpPr>
        <p:spPr bwMode="auto">
          <a:xfrm>
            <a:off x="642938" y="3681413"/>
            <a:ext cx="479425" cy="3190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101" name="Rectangle 42"/>
          <p:cNvSpPr>
            <a:spLocks noChangeArrowheads="1"/>
          </p:cNvSpPr>
          <p:nvPr/>
        </p:nvSpPr>
        <p:spPr bwMode="auto">
          <a:xfrm>
            <a:off x="642938" y="4143375"/>
            <a:ext cx="479425" cy="3190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cxnSp>
        <p:nvCxnSpPr>
          <p:cNvPr id="103" name="直線コネクタ 102"/>
          <p:cNvCxnSpPr/>
          <p:nvPr/>
        </p:nvCxnSpPr>
        <p:spPr>
          <a:xfrm>
            <a:off x="500063" y="3071813"/>
            <a:ext cx="835818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>
            <a:off x="500063" y="3571875"/>
            <a:ext cx="835818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>
            <a:off x="500063" y="4071938"/>
            <a:ext cx="835818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500063" y="4572000"/>
            <a:ext cx="835818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5286380" y="2571750"/>
            <a:ext cx="357187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77" name="Rectangle 42"/>
          <p:cNvSpPr>
            <a:spLocks noChangeArrowheads="1"/>
          </p:cNvSpPr>
          <p:nvPr/>
        </p:nvSpPr>
        <p:spPr bwMode="auto">
          <a:xfrm>
            <a:off x="571500" y="4643438"/>
            <a:ext cx="642938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>
                <a:latin typeface="Calibri" pitchFamily="34" charset="0"/>
              </a:rPr>
              <a:t>Misc.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9278" name="Rectangle 50"/>
          <p:cNvSpPr>
            <a:spLocks noChangeArrowheads="1"/>
          </p:cNvSpPr>
          <p:nvPr/>
        </p:nvSpPr>
        <p:spPr bwMode="auto">
          <a:xfrm>
            <a:off x="3571875" y="4643438"/>
            <a:ext cx="479425" cy="3190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dirty="0" smtClean="0"/>
          </a:p>
        </p:txBody>
      </p:sp>
      <p:sp>
        <p:nvSpPr>
          <p:cNvPr id="3686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pic>
        <p:nvPicPr>
          <p:cNvPr id="36868" name="Picture 2" descr="C:\Documents and Settings\yattom\デスクトップ\basic-kanb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38"/>
            <a:ext cx="9137650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テキスト ボックス 6"/>
          <p:cNvSpPr txBox="1">
            <a:spLocks noChangeArrowheads="1"/>
          </p:cNvSpPr>
          <p:nvPr/>
        </p:nvSpPr>
        <p:spPr bwMode="auto">
          <a:xfrm>
            <a:off x="2214563" y="5572125"/>
            <a:ext cx="66436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400" dirty="0" smtClean="0">
                <a:latin typeface="Calibri" pitchFamily="34" charset="0"/>
              </a:rPr>
              <a:t>Quoted from Karl Scotland’s presentation at Lean </a:t>
            </a:r>
            <a:r>
              <a:rPr lang="en-US" altLang="ja-JP" sz="1400" dirty="0" err="1">
                <a:latin typeface="Calibri" pitchFamily="34" charset="0"/>
              </a:rPr>
              <a:t>Kanban</a:t>
            </a:r>
            <a:r>
              <a:rPr lang="en-US" altLang="ja-JP" sz="1400" dirty="0">
                <a:latin typeface="Calibri" pitchFamily="34" charset="0"/>
              </a:rPr>
              <a:t> Conference – Miami 2009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http://www.leankanbanconference.com/presentations.html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© Copyright 2009 EMC Corporation. All rights reserved.</a:t>
            </a:r>
            <a:endParaRPr lang="ja-JP" altLang="en-US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3 Games for Today</a:t>
            </a:r>
            <a:endParaRPr lang="ja-JP" altLang="en-US" smtClean="0"/>
          </a:p>
        </p:txBody>
      </p:sp>
      <p:sp>
        <p:nvSpPr>
          <p:cNvPr id="1536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Game 1</a:t>
            </a:r>
          </a:p>
          <a:p>
            <a:pPr lvl="1"/>
            <a:r>
              <a:rPr lang="en-US" altLang="ja-JP" smtClean="0"/>
              <a:t>Simple Task Board (or Scrum-ban)</a:t>
            </a:r>
          </a:p>
          <a:p>
            <a:r>
              <a:rPr lang="en-US" altLang="ja-JP" smtClean="0"/>
              <a:t>Game 2</a:t>
            </a:r>
          </a:p>
          <a:p>
            <a:pPr lvl="1"/>
            <a:r>
              <a:rPr lang="en-US" altLang="ja-JP" smtClean="0"/>
              <a:t>Staged</a:t>
            </a:r>
          </a:p>
          <a:p>
            <a:r>
              <a:rPr lang="en-US" altLang="ja-JP" smtClean="0"/>
              <a:t>Game 3</a:t>
            </a:r>
          </a:p>
          <a:p>
            <a:pPr lvl="1"/>
            <a:r>
              <a:rPr lang="en-US" altLang="ja-JP" smtClean="0"/>
              <a:t>WIP and Queue limits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タイトル 1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857375"/>
          </a:xfrm>
        </p:spPr>
        <p:txBody>
          <a:bodyPr/>
          <a:lstStyle/>
          <a:p>
            <a:r>
              <a:rPr lang="en-US" altLang="ja-JP" sz="5400" smtClean="0"/>
              <a:t>Game 2</a:t>
            </a:r>
            <a:br>
              <a:rPr lang="en-US" altLang="ja-JP" sz="5400" smtClean="0"/>
            </a:br>
            <a:r>
              <a:rPr lang="en-US" altLang="ja-JP" sz="5400" smtClean="0"/>
              <a:t>Staged</a:t>
            </a:r>
            <a:endParaRPr lang="ja-JP" altLang="en-US" sz="5400" smtClean="0"/>
          </a:p>
        </p:txBody>
      </p:sp>
      <p:sp>
        <p:nvSpPr>
          <p:cNvPr id="24579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Create Your </a:t>
            </a:r>
            <a:r>
              <a:rPr lang="en-US" altLang="ja-JP" dirty="0" smtClean="0"/>
              <a:t>Task Board</a:t>
            </a:r>
            <a:endParaRPr lang="ja-JP" altLang="en-US" dirty="0" smtClean="0"/>
          </a:p>
        </p:txBody>
      </p:sp>
      <p:grpSp>
        <p:nvGrpSpPr>
          <p:cNvPr id="25603" name="グループ化 42"/>
          <p:cNvGrpSpPr>
            <a:grpSpLocks/>
          </p:cNvGrpSpPr>
          <p:nvPr/>
        </p:nvGrpSpPr>
        <p:grpSpPr bwMode="auto">
          <a:xfrm>
            <a:off x="357188" y="1428750"/>
            <a:ext cx="8572500" cy="4286250"/>
            <a:chOff x="1285852" y="2143116"/>
            <a:chExt cx="3800478" cy="2070100"/>
          </a:xfrm>
        </p:grpSpPr>
        <p:grpSp>
          <p:nvGrpSpPr>
            <p:cNvPr id="25605" name="Group 1"/>
            <p:cNvGrpSpPr>
              <a:grpSpLocks/>
            </p:cNvGrpSpPr>
            <p:nvPr/>
          </p:nvGrpSpPr>
          <p:grpSpPr bwMode="auto">
            <a:xfrm>
              <a:off x="1285852" y="2143116"/>
              <a:ext cx="3679825" cy="2070100"/>
              <a:chOff x="3673" y="10514"/>
              <a:chExt cx="6675" cy="3048"/>
            </a:xfrm>
          </p:grpSpPr>
          <p:sp>
            <p:nvSpPr>
              <p:cNvPr id="25613" name="Rectangle 18"/>
              <p:cNvSpPr>
                <a:spLocks noChangeArrowheads="1"/>
              </p:cNvSpPr>
              <p:nvPr/>
            </p:nvSpPr>
            <p:spPr bwMode="auto">
              <a:xfrm>
                <a:off x="3673" y="10514"/>
                <a:ext cx="1335" cy="30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14" name="Text Box 17"/>
              <p:cNvSpPr txBox="1">
                <a:spLocks noChangeArrowheads="1"/>
              </p:cNvSpPr>
              <p:nvPr/>
            </p:nvSpPr>
            <p:spPr bwMode="auto">
              <a:xfrm>
                <a:off x="3673" y="10514"/>
                <a:ext cx="1335" cy="565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r>
                  <a:rPr lang="en-US" altLang="ja-JP">
                    <a:latin typeface="Century" pitchFamily="18" charset="0"/>
                    <a:ea typeface="ＭＳ 明朝" pitchFamily="17" charset="-128"/>
                    <a:cs typeface="Times New Roman" pitchFamily="18" charset="0"/>
                  </a:rPr>
                  <a:t>ToDo</a:t>
                </a:r>
                <a:endParaRPr lang="en-US" altLang="ja-JP" sz="4000">
                  <a:cs typeface="Times New Roman" pitchFamily="18" charset="0"/>
                </a:endParaRPr>
              </a:p>
            </p:txBody>
          </p:sp>
          <p:sp>
            <p:nvSpPr>
              <p:cNvPr id="25615" name="AutoShape 16"/>
              <p:cNvSpPr>
                <a:spLocks noChangeArrowheads="1"/>
              </p:cNvSpPr>
              <p:nvPr/>
            </p:nvSpPr>
            <p:spPr bwMode="auto">
              <a:xfrm>
                <a:off x="3955" y="11361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16" name="AutoShape 15"/>
              <p:cNvSpPr>
                <a:spLocks noChangeArrowheads="1"/>
              </p:cNvSpPr>
              <p:nvPr/>
            </p:nvSpPr>
            <p:spPr bwMode="auto">
              <a:xfrm>
                <a:off x="3955" y="12236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17" name="Rectangle 14"/>
              <p:cNvSpPr>
                <a:spLocks noChangeArrowheads="1"/>
              </p:cNvSpPr>
              <p:nvPr/>
            </p:nvSpPr>
            <p:spPr bwMode="auto">
              <a:xfrm>
                <a:off x="5008" y="10514"/>
                <a:ext cx="1335" cy="30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18" name="Text Box 13"/>
              <p:cNvSpPr txBox="1">
                <a:spLocks noChangeArrowheads="1"/>
              </p:cNvSpPr>
              <p:nvPr/>
            </p:nvSpPr>
            <p:spPr bwMode="auto">
              <a:xfrm>
                <a:off x="5008" y="10514"/>
                <a:ext cx="1335" cy="565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r>
                  <a:rPr lang="en-US" altLang="ja-JP">
                    <a:latin typeface="Century" pitchFamily="18" charset="0"/>
                    <a:ea typeface="ＭＳ 明朝" pitchFamily="17" charset="-128"/>
                    <a:cs typeface="Times New Roman" pitchFamily="18" charset="0"/>
                  </a:rPr>
                  <a:t>Design</a:t>
                </a:r>
                <a:endParaRPr lang="en-US" altLang="ja-JP" sz="4000">
                  <a:cs typeface="Times New Roman" pitchFamily="18" charset="0"/>
                </a:endParaRPr>
              </a:p>
            </p:txBody>
          </p:sp>
          <p:sp>
            <p:nvSpPr>
              <p:cNvPr id="25619" name="Rectangle 12"/>
              <p:cNvSpPr>
                <a:spLocks noChangeArrowheads="1"/>
              </p:cNvSpPr>
              <p:nvPr/>
            </p:nvSpPr>
            <p:spPr bwMode="auto">
              <a:xfrm>
                <a:off x="6343" y="10514"/>
                <a:ext cx="1335" cy="30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0" name="Text Box 11"/>
              <p:cNvSpPr txBox="1">
                <a:spLocks noChangeArrowheads="1"/>
              </p:cNvSpPr>
              <p:nvPr/>
            </p:nvSpPr>
            <p:spPr bwMode="auto">
              <a:xfrm>
                <a:off x="6343" y="10514"/>
                <a:ext cx="1335" cy="565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r>
                  <a:rPr lang="en-US" altLang="ja-JP">
                    <a:latin typeface="Century" pitchFamily="18" charset="0"/>
                    <a:ea typeface="ＭＳ 明朝" pitchFamily="17" charset="-128"/>
                    <a:cs typeface="Times New Roman" pitchFamily="18" charset="0"/>
                  </a:rPr>
                  <a:t>Development</a:t>
                </a:r>
                <a:endParaRPr lang="en-US" altLang="ja-JP" sz="4000">
                  <a:cs typeface="Times New Roman" pitchFamily="18" charset="0"/>
                </a:endParaRPr>
              </a:p>
            </p:txBody>
          </p:sp>
          <p:sp>
            <p:nvSpPr>
              <p:cNvPr id="25621" name="Rectangle 10"/>
              <p:cNvSpPr>
                <a:spLocks noChangeArrowheads="1"/>
              </p:cNvSpPr>
              <p:nvPr/>
            </p:nvSpPr>
            <p:spPr bwMode="auto">
              <a:xfrm>
                <a:off x="7678" y="10514"/>
                <a:ext cx="1335" cy="30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2" name="Text Box 9"/>
              <p:cNvSpPr txBox="1">
                <a:spLocks noChangeArrowheads="1"/>
              </p:cNvSpPr>
              <p:nvPr/>
            </p:nvSpPr>
            <p:spPr bwMode="auto">
              <a:xfrm>
                <a:off x="7678" y="10514"/>
                <a:ext cx="1335" cy="565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r>
                  <a:rPr lang="en-US" altLang="ja-JP">
                    <a:latin typeface="Century" pitchFamily="18" charset="0"/>
                    <a:ea typeface="ＭＳ 明朝" pitchFamily="17" charset="-128"/>
                    <a:cs typeface="Times New Roman" pitchFamily="18" charset="0"/>
                  </a:rPr>
                  <a:t>Test</a:t>
                </a:r>
                <a:endParaRPr lang="en-US" altLang="ja-JP" sz="4000">
                  <a:cs typeface="Times New Roman" pitchFamily="18" charset="0"/>
                </a:endParaRPr>
              </a:p>
            </p:txBody>
          </p:sp>
          <p:sp>
            <p:nvSpPr>
              <p:cNvPr id="25623" name="Rectangle 8"/>
              <p:cNvSpPr>
                <a:spLocks noChangeArrowheads="1"/>
              </p:cNvSpPr>
              <p:nvPr/>
            </p:nvSpPr>
            <p:spPr bwMode="auto">
              <a:xfrm>
                <a:off x="9013" y="10514"/>
                <a:ext cx="1335" cy="30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4" name="Text Box 7"/>
              <p:cNvSpPr txBox="1">
                <a:spLocks noChangeArrowheads="1"/>
              </p:cNvSpPr>
              <p:nvPr/>
            </p:nvSpPr>
            <p:spPr bwMode="auto">
              <a:xfrm>
                <a:off x="9013" y="10514"/>
                <a:ext cx="1335" cy="565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r>
                  <a:rPr lang="en-US" altLang="ja-JP">
                    <a:latin typeface="Century" pitchFamily="18" charset="0"/>
                    <a:ea typeface="ＭＳ 明朝" pitchFamily="17" charset="-128"/>
                    <a:cs typeface="Times New Roman" pitchFamily="18" charset="0"/>
                  </a:rPr>
                  <a:t>Done</a:t>
                </a:r>
                <a:endParaRPr lang="en-US" altLang="ja-JP" sz="4000">
                  <a:cs typeface="Times New Roman" pitchFamily="18" charset="0"/>
                </a:endParaRPr>
              </a:p>
            </p:txBody>
          </p:sp>
          <p:sp>
            <p:nvSpPr>
              <p:cNvPr id="25625" name="AutoShape 6"/>
              <p:cNvSpPr>
                <a:spLocks noChangeArrowheads="1"/>
              </p:cNvSpPr>
              <p:nvPr/>
            </p:nvSpPr>
            <p:spPr bwMode="auto">
              <a:xfrm>
                <a:off x="5188" y="11601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6" name="AutoShape 5"/>
              <p:cNvSpPr>
                <a:spLocks noChangeArrowheads="1"/>
              </p:cNvSpPr>
              <p:nvPr/>
            </p:nvSpPr>
            <p:spPr bwMode="auto">
              <a:xfrm>
                <a:off x="6550" y="11361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7" name="AutoShape 4"/>
              <p:cNvSpPr>
                <a:spLocks noChangeArrowheads="1"/>
              </p:cNvSpPr>
              <p:nvPr/>
            </p:nvSpPr>
            <p:spPr bwMode="auto">
              <a:xfrm>
                <a:off x="6550" y="12236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8" name="AutoShape 3"/>
              <p:cNvSpPr>
                <a:spLocks noChangeArrowheads="1"/>
              </p:cNvSpPr>
              <p:nvPr/>
            </p:nvSpPr>
            <p:spPr bwMode="auto">
              <a:xfrm>
                <a:off x="7990" y="11488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  <p:sp>
            <p:nvSpPr>
              <p:cNvPr id="25629" name="AutoShape 2"/>
              <p:cNvSpPr>
                <a:spLocks noChangeArrowheads="1"/>
              </p:cNvSpPr>
              <p:nvPr/>
            </p:nvSpPr>
            <p:spPr bwMode="auto">
              <a:xfrm>
                <a:off x="9260" y="11252"/>
                <a:ext cx="847" cy="508"/>
              </a:xfrm>
              <a:prstGeom prst="foldedCorner">
                <a:avLst>
                  <a:gd name="adj" fmla="val 12500"/>
                </a:avLst>
              </a:prstGeom>
              <a:gradFill rotWithShape="1">
                <a:gsLst>
                  <a:gs pos="0">
                    <a:srgbClr val="92D050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endParaRPr lang="ja-JP" altLang="en-US">
                  <a:latin typeface="Calibri" pitchFamily="34" charset="0"/>
                </a:endParaRPr>
              </a:p>
            </p:txBody>
          </p:sp>
        </p:grpSp>
        <p:sp>
          <p:nvSpPr>
            <p:cNvPr id="25606" name="AutoShape 2"/>
            <p:cNvSpPr>
              <a:spLocks noChangeArrowheads="1"/>
            </p:cNvSpPr>
            <p:nvPr/>
          </p:nvSpPr>
          <p:spPr bwMode="auto">
            <a:xfrm>
              <a:off x="1714480" y="3071810"/>
              <a:ext cx="663575" cy="312737"/>
            </a:xfrm>
            <a:prstGeom prst="curvedUpArrow">
              <a:avLst>
                <a:gd name="adj1" fmla="val 20511"/>
                <a:gd name="adj2" fmla="val 84873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25607" name="AutoShape 3"/>
            <p:cNvSpPr>
              <a:spLocks noChangeArrowheads="1"/>
            </p:cNvSpPr>
            <p:nvPr/>
          </p:nvSpPr>
          <p:spPr bwMode="auto">
            <a:xfrm>
              <a:off x="2498705" y="3517897"/>
              <a:ext cx="663575" cy="312738"/>
            </a:xfrm>
            <a:prstGeom prst="curvedUpArrow">
              <a:avLst>
                <a:gd name="adj1" fmla="val 20511"/>
                <a:gd name="adj2" fmla="val 84873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25608" name="AutoShape 4"/>
            <p:cNvSpPr>
              <a:spLocks noChangeArrowheads="1"/>
            </p:cNvSpPr>
            <p:nvPr/>
          </p:nvSpPr>
          <p:spPr bwMode="auto">
            <a:xfrm>
              <a:off x="3186093" y="3517897"/>
              <a:ext cx="661987" cy="312738"/>
            </a:xfrm>
            <a:prstGeom prst="curvedUpArrow">
              <a:avLst>
                <a:gd name="adj1" fmla="val 20462"/>
                <a:gd name="adj2" fmla="val 84670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25609" name="AutoShape 5"/>
            <p:cNvSpPr>
              <a:spLocks noChangeArrowheads="1"/>
            </p:cNvSpPr>
            <p:nvPr/>
          </p:nvSpPr>
          <p:spPr bwMode="auto">
            <a:xfrm>
              <a:off x="3987780" y="3071810"/>
              <a:ext cx="661988" cy="312737"/>
            </a:xfrm>
            <a:prstGeom prst="curvedUpArrow">
              <a:avLst>
                <a:gd name="adj1" fmla="val 20462"/>
                <a:gd name="adj2" fmla="val 84670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25610" name="Text Box 6"/>
            <p:cNvSpPr txBox="1">
              <a:spLocks noChangeArrowheads="1"/>
            </p:cNvSpPr>
            <p:nvPr/>
          </p:nvSpPr>
          <p:spPr bwMode="auto">
            <a:xfrm>
              <a:off x="1714480" y="3413122"/>
              <a:ext cx="717550" cy="431800"/>
            </a:xfrm>
            <a:prstGeom prst="rect">
              <a:avLst/>
            </a:prstGeom>
            <a:solidFill>
              <a:srgbClr val="FFFF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400">
                  <a:solidFill>
                    <a:srgbClr val="0070C0"/>
                  </a:solidFill>
                  <a:latin typeface="Comic Sans MS" pitchFamily="66" charset="0"/>
                  <a:ea typeface="ＭＳ 明朝" pitchFamily="17" charset="-128"/>
                </a:rPr>
                <a:t>Start Working</a:t>
              </a:r>
              <a:endParaRPr lang="ja-JP" altLang="ja-JP" sz="4800"/>
            </a:p>
          </p:txBody>
        </p:sp>
        <p:sp>
          <p:nvSpPr>
            <p:cNvPr id="25611" name="Text Box 7"/>
            <p:cNvSpPr txBox="1">
              <a:spLocks noChangeArrowheads="1"/>
            </p:cNvSpPr>
            <p:nvPr/>
          </p:nvSpPr>
          <p:spPr bwMode="auto">
            <a:xfrm>
              <a:off x="2498705" y="3932235"/>
              <a:ext cx="1489075" cy="257175"/>
            </a:xfrm>
            <a:prstGeom prst="rect">
              <a:avLst/>
            </a:prstGeom>
            <a:solidFill>
              <a:srgbClr val="FFFF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400">
                  <a:solidFill>
                    <a:srgbClr val="0070C0"/>
                  </a:solidFill>
                  <a:latin typeface="Comic Sans MS" pitchFamily="66" charset="0"/>
                  <a:ea typeface="ＭＳ 明朝" pitchFamily="17" charset="-128"/>
                </a:rPr>
                <a:t>Finished each stage</a:t>
              </a:r>
              <a:endParaRPr lang="ja-JP" altLang="ja-JP" sz="4800"/>
            </a:p>
          </p:txBody>
        </p:sp>
        <p:sp>
          <p:nvSpPr>
            <p:cNvPr id="25612" name="Text Box 8"/>
            <p:cNvSpPr txBox="1">
              <a:spLocks noChangeArrowheads="1"/>
            </p:cNvSpPr>
            <p:nvPr/>
          </p:nvSpPr>
          <p:spPr bwMode="auto">
            <a:xfrm>
              <a:off x="3952855" y="3502022"/>
              <a:ext cx="1133475" cy="225425"/>
            </a:xfrm>
            <a:prstGeom prst="rect">
              <a:avLst/>
            </a:prstGeom>
            <a:solidFill>
              <a:srgbClr val="FFFF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400">
                  <a:solidFill>
                    <a:srgbClr val="0070C0"/>
                  </a:solidFill>
                  <a:latin typeface="Comic Sans MS" pitchFamily="66" charset="0"/>
                  <a:ea typeface="ＭＳ 明朝" pitchFamily="17" charset="-128"/>
                </a:rPr>
                <a:t>Completed</a:t>
              </a:r>
              <a:endParaRPr lang="ja-JP" altLang="ja-JP" sz="4800"/>
            </a:p>
          </p:txBody>
        </p:sp>
      </p:grpSp>
      <p:sp>
        <p:nvSpPr>
          <p:cNvPr id="25604" name="正方形/長方形 47"/>
          <p:cNvSpPr>
            <a:spLocks noChangeArrowheads="1"/>
          </p:cNvSpPr>
          <p:nvPr/>
        </p:nvSpPr>
        <p:spPr bwMode="auto">
          <a:xfrm>
            <a:off x="357188" y="5715000"/>
            <a:ext cx="8286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dirty="0">
                <a:latin typeface="Calibri" pitchFamily="34" charset="0"/>
              </a:rPr>
              <a:t>The stages (design, development and test) </a:t>
            </a:r>
            <a:r>
              <a:rPr lang="en-US" altLang="ja-JP" sz="2800" dirty="0" smtClean="0">
                <a:latin typeface="Calibri" pitchFamily="34" charset="0"/>
              </a:rPr>
              <a:t>are </a:t>
            </a:r>
            <a:r>
              <a:rPr lang="en-US" altLang="ja-JP" sz="2800" dirty="0">
                <a:latin typeface="Calibri" pitchFamily="34" charset="0"/>
              </a:rPr>
              <a:t>hypothetical, just an example for this workshop.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Make Assignments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Assign human resources (you!) to stages</a:t>
            </a:r>
          </a:p>
          <a:p>
            <a:r>
              <a:rPr lang="en-US" altLang="ja-JP" dirty="0" smtClean="0"/>
              <a:t>You cannot change the assignment </a:t>
            </a:r>
            <a:br>
              <a:rPr lang="en-US" altLang="ja-JP" dirty="0" smtClean="0"/>
            </a:br>
            <a:r>
              <a:rPr lang="en-US" altLang="ja-JP" dirty="0" smtClean="0"/>
              <a:t>during an iteration</a:t>
            </a:r>
          </a:p>
          <a:p>
            <a:r>
              <a:rPr kumimoji="1" lang="en-US" altLang="ja-JP" dirty="0" smtClean="0"/>
              <a:t>Re-assign at the beginning of an iteration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                 Cards </a:t>
            </a:r>
            <a:r>
              <a:rPr lang="en-US" altLang="ja-JP" dirty="0" smtClean="0"/>
              <a:t>and </a:t>
            </a:r>
            <a:r>
              <a:rPr lang="ja-JP" altLang="en-US" dirty="0" smtClean="0"/>
              <a:t>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               </a:t>
            </a:r>
            <a:r>
              <a:rPr lang="en-US" altLang="ja-JP" dirty="0" smtClean="0"/>
              <a:t>Cards</a:t>
            </a:r>
            <a:endParaRPr lang="ja-JP" altLang="en-US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>
                <a:solidFill>
                  <a:srgbClr val="FF0000"/>
                </a:solidFill>
              </a:rPr>
              <a:t>Problem</a:t>
            </a:r>
            <a:r>
              <a:rPr lang="en-US" altLang="ja-JP" dirty="0" smtClean="0"/>
              <a:t> Cards stick on Stories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A Story with </a:t>
            </a:r>
            <a:r>
              <a:rPr lang="en-US" altLang="ja-JP" dirty="0" smtClean="0">
                <a:solidFill>
                  <a:srgbClr val="FF0000"/>
                </a:solidFill>
              </a:rPr>
              <a:t>Problems</a:t>
            </a:r>
            <a:r>
              <a:rPr lang="en-US" altLang="ja-JP" dirty="0" smtClean="0"/>
              <a:t> cannot move to the next stage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You can still work on (= roll dice) but never finish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Solution</a:t>
            </a:r>
            <a:r>
              <a:rPr lang="en-US" altLang="ja-JP" dirty="0" smtClean="0"/>
              <a:t> Cards can solve </a:t>
            </a:r>
            <a:r>
              <a:rPr lang="en-US" altLang="ja-JP" dirty="0" smtClean="0">
                <a:solidFill>
                  <a:srgbClr val="FF0000"/>
                </a:solidFill>
              </a:rPr>
              <a:t>Problems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Keep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Solutions</a:t>
            </a:r>
            <a:r>
              <a:rPr lang="en-US" altLang="ja-JP" dirty="0" smtClean="0"/>
              <a:t> in your hand for later use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Choose a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Solution</a:t>
            </a:r>
            <a:r>
              <a:rPr lang="en-US" altLang="ja-JP" dirty="0" smtClean="0"/>
              <a:t> from your hand and</a:t>
            </a:r>
          </a:p>
          <a:p>
            <a:pPr marL="97155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Define what the </a:t>
            </a:r>
            <a:r>
              <a:rPr lang="en-US" altLang="ja-JP" dirty="0" smtClean="0">
                <a:solidFill>
                  <a:srgbClr val="FF0000"/>
                </a:solidFill>
              </a:rPr>
              <a:t>Problem</a:t>
            </a:r>
            <a:r>
              <a:rPr lang="en-US" altLang="ja-JP" dirty="0" smtClean="0"/>
              <a:t> is</a:t>
            </a:r>
          </a:p>
          <a:p>
            <a:pPr marL="97155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dirty="0" smtClean="0"/>
              <a:t>Then argue how the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Solution</a:t>
            </a:r>
            <a:r>
              <a:rPr lang="en-US" altLang="ja-JP" dirty="0" smtClean="0"/>
              <a:t> solve it</a:t>
            </a:r>
            <a:endParaRPr lang="ja-JP" altLang="en-US" dirty="0"/>
          </a:p>
        </p:txBody>
      </p:sp>
      <p:sp>
        <p:nvSpPr>
          <p:cNvPr id="4" name="WordArt 109"/>
          <p:cNvSpPr>
            <a:spLocks noChangeArrowheads="1" noChangeShapeType="1" noTextEdit="1"/>
          </p:cNvSpPr>
          <p:nvPr/>
        </p:nvSpPr>
        <p:spPr bwMode="auto">
          <a:xfrm>
            <a:off x="500034" y="571480"/>
            <a:ext cx="2126828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altLang="ja-JP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254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 Antiqua"/>
              </a:rPr>
              <a:t>Problem</a:t>
            </a:r>
            <a:endParaRPr lang="ja-JP" altLang="en-US" sz="3600" kern="10" spc="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blurRad="25400" dist="38100" dir="2700000" algn="tl" rotWithShape="0">
                  <a:prstClr val="black">
                    <a:alpha val="40000"/>
                  </a:prstClr>
                </a:outerShdw>
              </a:effectLst>
              <a:latin typeface="Book Antiqua"/>
            </a:endParaRPr>
          </a:p>
        </p:txBody>
      </p:sp>
      <p:sp>
        <p:nvSpPr>
          <p:cNvPr id="5" name="WordArt 109"/>
          <p:cNvSpPr>
            <a:spLocks noChangeArrowheads="1" noChangeShapeType="1" noTextEdit="1"/>
          </p:cNvSpPr>
          <p:nvPr/>
        </p:nvSpPr>
        <p:spPr bwMode="auto">
          <a:xfrm>
            <a:off x="5072066" y="571480"/>
            <a:ext cx="2198266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altLang="ja-JP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blurRad="254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 Antiqua"/>
              </a:rPr>
              <a:t>Solution</a:t>
            </a:r>
            <a:endParaRPr lang="ja-JP" altLang="en-US" sz="3600" kern="10" spc="0" dirty="0">
              <a:ln w="9525">
                <a:noFill/>
                <a:round/>
                <a:headEnd/>
                <a:tailEnd/>
              </a:ln>
              <a:solidFill>
                <a:srgbClr val="17365D"/>
              </a:solidFill>
              <a:effectLst>
                <a:outerShdw blurRad="25400" dist="38100" dir="2700000" algn="tl" rotWithShape="0">
                  <a:prstClr val="black">
                    <a:alpha val="40000"/>
                  </a:prstClr>
                </a:outerShdw>
              </a:effectLst>
              <a:latin typeface="Book Antiqu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Additional Rules</a:t>
            </a:r>
            <a:endParaRPr lang="ja-JP" altLang="en-US" dirty="0" smtClean="0"/>
          </a:p>
        </p:txBody>
      </p:sp>
      <p:sp>
        <p:nvSpPr>
          <p:cNvPr id="2765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You </a:t>
            </a:r>
            <a:r>
              <a:rPr lang="en-US" altLang="ja-JP" dirty="0" smtClean="0"/>
              <a:t>can </a:t>
            </a:r>
            <a:r>
              <a:rPr lang="en-US" altLang="ja-JP" dirty="0" smtClean="0"/>
              <a:t>change sign-ups </a:t>
            </a:r>
            <a:r>
              <a:rPr lang="en-US" altLang="ja-JP" b="1" dirty="0" smtClean="0"/>
              <a:t>only when 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the Story</a:t>
            </a:r>
            <a:r>
              <a:rPr lang="en-US" altLang="ja-JP" dirty="0" smtClean="0"/>
              <a:t> </a:t>
            </a:r>
            <a:r>
              <a:rPr lang="en-US" altLang="ja-JP" dirty="0" smtClean="0"/>
              <a:t>you’re currently working on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/>
              <a:t>is </a:t>
            </a:r>
            <a:r>
              <a:rPr lang="en-US" altLang="ja-JP" b="1" dirty="0" smtClean="0"/>
              <a:t>blocked </a:t>
            </a:r>
            <a:r>
              <a:rPr lang="en-US" altLang="ja-JP" dirty="0" smtClean="0"/>
              <a:t>by a </a:t>
            </a:r>
            <a:r>
              <a:rPr lang="en-US" altLang="ja-JP" dirty="0" smtClean="0">
                <a:solidFill>
                  <a:srgbClr val="FF0000"/>
                </a:solidFill>
              </a:rPr>
              <a:t>Problem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Rearrange and rebalance human resource 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b="1" dirty="0" smtClean="0"/>
              <a:t>in each 3 rounds</a:t>
            </a:r>
            <a:r>
              <a:rPr lang="en-US" altLang="ja-JP" dirty="0" smtClean="0"/>
              <a:t> (3 days.)</a:t>
            </a:r>
            <a:endParaRPr lang="ja-JP" altLang="en-US" dirty="0" smtClean="0"/>
          </a:p>
        </p:txBody>
      </p:sp>
      <p:sp>
        <p:nvSpPr>
          <p:cNvPr id="2765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0" y="2601917"/>
            <a:ext cx="9144000" cy="1470025"/>
          </a:xfrm>
        </p:spPr>
        <p:txBody>
          <a:bodyPr/>
          <a:lstStyle/>
          <a:p>
            <a:r>
              <a:rPr kumimoji="1" lang="en-US" altLang="ja-JP" sz="11500" dirty="0" smtClean="0">
                <a:solidFill>
                  <a:srgbClr val="FFFF00"/>
                </a:solidFill>
                <a:latin typeface="Impact" pitchFamily="34" charset="0"/>
              </a:rPr>
              <a:t>You mean it!?</a:t>
            </a:r>
            <a:endParaRPr kumimoji="1" lang="ja-JP" altLang="en-US" sz="115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643063"/>
            <a:ext cx="7772400" cy="26431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accent5">
                    <a:lumMod val="50000"/>
                  </a:schemeClr>
                </a:solidFill>
              </a:rPr>
              <a:t>Set off when you’re ready!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This Game2 is for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30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endParaRPr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857375"/>
          </a:xfrm>
        </p:spPr>
        <p:txBody>
          <a:bodyPr/>
          <a:lstStyle/>
          <a:p>
            <a:r>
              <a:rPr lang="en-US" altLang="ja-JP" sz="5400" dirty="0" smtClean="0"/>
              <a:t>Retrospective </a:t>
            </a:r>
            <a:br>
              <a:rPr lang="en-US" altLang="ja-JP" sz="5400" dirty="0" smtClean="0"/>
            </a:br>
            <a:r>
              <a:rPr lang="en-US" altLang="ja-JP" sz="5400" dirty="0" smtClean="0"/>
              <a:t>Game 1 &amp; 2</a:t>
            </a:r>
            <a:endParaRPr lang="ja-JP" altLang="en-US" sz="5400" dirty="0" smtClean="0"/>
          </a:p>
        </p:txBody>
      </p:sp>
      <p:sp>
        <p:nvSpPr>
          <p:cNvPr id="2867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タイトル 1"/>
          <p:cNvSpPr>
            <a:spLocks noGrp="1"/>
          </p:cNvSpPr>
          <p:nvPr>
            <p:ph type="title"/>
          </p:nvPr>
        </p:nvSpPr>
        <p:spPr>
          <a:xfrm>
            <a:off x="457200" y="2857496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Opinions?</a:t>
            </a:r>
            <a:endParaRPr lang="ja-JP" altLang="en-US" dirty="0" smtClean="0"/>
          </a:p>
        </p:txBody>
      </p:sp>
      <p:sp>
        <p:nvSpPr>
          <p:cNvPr id="2969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8606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Talk about strategy</a:t>
            </a:r>
            <a:br>
              <a:rPr kumimoji="1"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Then write them down</a:t>
            </a:r>
            <a:br>
              <a:rPr lang="en-US" altLang="ja-JP" dirty="0" smtClean="0"/>
            </a:br>
            <a:r>
              <a:rPr lang="en-US" altLang="ja-JP" dirty="0" smtClean="0"/>
              <a:t>on flipcharts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Coffee  Break </a:t>
            </a:r>
            <a:br>
              <a:rPr lang="en-US" altLang="ja-JP" dirty="0" smtClean="0"/>
            </a:br>
            <a:r>
              <a:rPr lang="en-US" altLang="ja-JP" dirty="0" smtClean="0"/>
              <a:t>till </a:t>
            </a:r>
            <a:r>
              <a:rPr lang="en-US" altLang="ja-JP" sz="5400" u="sng" dirty="0" smtClean="0"/>
              <a:t>15:50</a:t>
            </a:r>
            <a:endParaRPr kumimoji="1" lang="ja-JP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タイトル 1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857375"/>
          </a:xfrm>
        </p:spPr>
        <p:txBody>
          <a:bodyPr/>
          <a:lstStyle/>
          <a:p>
            <a:r>
              <a:rPr lang="en-US" altLang="ja-JP" sz="5400" smtClean="0"/>
              <a:t>Game 3</a:t>
            </a:r>
            <a:br>
              <a:rPr lang="en-US" altLang="ja-JP" sz="5400" smtClean="0"/>
            </a:br>
            <a:r>
              <a:rPr lang="en-US" altLang="ja-JP" sz="5400" smtClean="0"/>
              <a:t>WIP and Queue limits</a:t>
            </a:r>
            <a:endParaRPr lang="ja-JP" altLang="en-US" sz="5400" smtClean="0"/>
          </a:p>
        </p:txBody>
      </p:sp>
      <p:sp>
        <p:nvSpPr>
          <p:cNvPr id="3584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Kanban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Pull</a:t>
            </a:r>
            <a:endParaRPr lang="ja-JP" altLang="en-US" i="1" dirty="0" smtClean="0"/>
          </a:p>
        </p:txBody>
      </p:sp>
      <p:sp>
        <p:nvSpPr>
          <p:cNvPr id="36867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pic>
        <p:nvPicPr>
          <p:cNvPr id="36868" name="Picture 2" descr="C:\Documents and Settings\yattom\デスクトップ\basic-kanb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38"/>
            <a:ext cx="9137650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テキスト ボックス 6"/>
          <p:cNvSpPr txBox="1">
            <a:spLocks noChangeArrowheads="1"/>
          </p:cNvSpPr>
          <p:nvPr/>
        </p:nvSpPr>
        <p:spPr bwMode="auto">
          <a:xfrm>
            <a:off x="2214563" y="5572125"/>
            <a:ext cx="66436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400" dirty="0" smtClean="0">
                <a:latin typeface="Calibri" pitchFamily="34" charset="0"/>
              </a:rPr>
              <a:t>Quoted from Karl Scotland’s presentation at </a:t>
            </a:r>
            <a:r>
              <a:rPr lang="en-US" altLang="ja-JP" sz="1400" dirty="0" err="1">
                <a:latin typeface="Calibri" pitchFamily="34" charset="0"/>
              </a:rPr>
              <a:t>Kanban</a:t>
            </a:r>
            <a:r>
              <a:rPr lang="en-US" altLang="ja-JP" sz="1400" dirty="0">
                <a:latin typeface="Calibri" pitchFamily="34" charset="0"/>
              </a:rPr>
              <a:t> Conference – Miami 2009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http://www.leankanbanconference.com/presentations.html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© Copyright 2009 EMC Corporation. All rights reserved.</a:t>
            </a:r>
            <a:endParaRPr lang="ja-JP" altLang="en-US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3789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0125" y="0"/>
            <a:ext cx="1097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2214563" y="5572125"/>
            <a:ext cx="66436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400" dirty="0" smtClean="0">
                <a:latin typeface="Calibri" pitchFamily="34" charset="0"/>
              </a:rPr>
              <a:t>Quoted from Karl Scotland’s presentation at </a:t>
            </a:r>
            <a:r>
              <a:rPr lang="en-US" altLang="ja-JP" sz="1400" dirty="0" err="1">
                <a:latin typeface="Calibri" pitchFamily="34" charset="0"/>
              </a:rPr>
              <a:t>Kanban</a:t>
            </a:r>
            <a:r>
              <a:rPr lang="en-US" altLang="ja-JP" sz="1400" dirty="0">
                <a:latin typeface="Calibri" pitchFamily="34" charset="0"/>
              </a:rPr>
              <a:t> Conference – Miami 2009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http://www.leankanbanconference.com/presentations.html</a:t>
            </a:r>
          </a:p>
          <a:p>
            <a:pPr algn="r"/>
            <a:r>
              <a:rPr lang="en-US" altLang="ja-JP" sz="1400" dirty="0">
                <a:latin typeface="Calibri" pitchFamily="34" charset="0"/>
              </a:rPr>
              <a:t>© Copyright 2009 EMC Corporation. All rights reserved.</a:t>
            </a:r>
            <a:endParaRPr lang="ja-JP" altLang="en-US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Create Your </a:t>
            </a:r>
            <a:r>
              <a:rPr lang="en-US" altLang="ja-JP" dirty="0" smtClean="0"/>
              <a:t>Task Board</a:t>
            </a:r>
            <a:endParaRPr lang="ja-JP" altLang="en-US" dirty="0" smtClean="0"/>
          </a:p>
        </p:txBody>
      </p:sp>
      <p:sp>
        <p:nvSpPr>
          <p:cNvPr id="25604" name="正方形/長方形 47"/>
          <p:cNvSpPr>
            <a:spLocks noChangeArrowheads="1"/>
          </p:cNvSpPr>
          <p:nvPr/>
        </p:nvSpPr>
        <p:spPr bwMode="auto">
          <a:xfrm>
            <a:off x="357188" y="5715000"/>
            <a:ext cx="8286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dirty="0" smtClean="0">
                <a:latin typeface="Calibri" pitchFamily="34" charset="0"/>
              </a:rPr>
              <a:t>Show limits explicitly with Post-Its</a:t>
            </a:r>
            <a:endParaRPr lang="en-US" altLang="ja-JP" sz="2800" dirty="0">
              <a:latin typeface="Calibri" pitchFamily="34" charset="0"/>
            </a:endParaRPr>
          </a:p>
        </p:txBody>
      </p:sp>
      <p:grpSp>
        <p:nvGrpSpPr>
          <p:cNvPr id="82" name="グループ化 81"/>
          <p:cNvGrpSpPr/>
          <p:nvPr/>
        </p:nvGrpSpPr>
        <p:grpSpPr>
          <a:xfrm>
            <a:off x="214282" y="1357298"/>
            <a:ext cx="8643998" cy="4214842"/>
            <a:chOff x="214282" y="1357298"/>
            <a:chExt cx="6580187" cy="2595562"/>
          </a:xfrm>
        </p:grpSpPr>
        <p:grpSp>
          <p:nvGrpSpPr>
            <p:cNvPr id="3074" name="Group 2"/>
            <p:cNvGrpSpPr>
              <a:grpSpLocks/>
            </p:cNvGrpSpPr>
            <p:nvPr/>
          </p:nvGrpSpPr>
          <p:grpSpPr bwMode="auto">
            <a:xfrm>
              <a:off x="214282" y="1357298"/>
              <a:ext cx="6580187" cy="2595562"/>
              <a:chOff x="945" y="10095"/>
              <a:chExt cx="7465" cy="3563"/>
            </a:xfrm>
          </p:grpSpPr>
          <p:sp>
            <p:nvSpPr>
              <p:cNvPr id="3075" name="Rectangle 3"/>
              <p:cNvSpPr>
                <a:spLocks noChangeArrowheads="1"/>
              </p:cNvSpPr>
              <p:nvPr/>
            </p:nvSpPr>
            <p:spPr bwMode="auto">
              <a:xfrm>
                <a:off x="945" y="10095"/>
                <a:ext cx="1010" cy="35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6" name="Text Box 4"/>
              <p:cNvSpPr txBox="1">
                <a:spLocks noChangeArrowheads="1"/>
              </p:cNvSpPr>
              <p:nvPr/>
            </p:nvSpPr>
            <p:spPr bwMode="auto">
              <a:xfrm>
                <a:off x="945" y="10095"/>
                <a:ext cx="1010" cy="66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" pitchFamily="18" charset="0"/>
                    <a:ea typeface="ＭＳ 明朝" pitchFamily="17" charset="-128"/>
                  </a:rPr>
                  <a:t>ToDo</a:t>
                </a:r>
                <a:endParaRPr kumimoji="1" lang="ja-JP" altLang="ja-JP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7573" y="10095"/>
                <a:ext cx="837" cy="35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8" name="Text Box 6"/>
              <p:cNvSpPr txBox="1">
                <a:spLocks noChangeArrowheads="1"/>
              </p:cNvSpPr>
              <p:nvPr/>
            </p:nvSpPr>
            <p:spPr bwMode="auto">
              <a:xfrm>
                <a:off x="7573" y="10095"/>
                <a:ext cx="837" cy="66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" pitchFamily="18" charset="0"/>
                    <a:ea typeface="ＭＳ 明朝" pitchFamily="17" charset="-128"/>
                  </a:rPr>
                  <a:t>Done</a:t>
                </a:r>
                <a:endParaRPr kumimoji="1" lang="ja-JP" altLang="ja-JP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grpSp>
            <p:nvGrpSpPr>
              <p:cNvPr id="3079" name="Group 7"/>
              <p:cNvGrpSpPr>
                <a:grpSpLocks/>
              </p:cNvGrpSpPr>
              <p:nvPr/>
            </p:nvGrpSpPr>
            <p:grpSpPr bwMode="auto">
              <a:xfrm>
                <a:off x="1936" y="10095"/>
                <a:ext cx="1878" cy="3563"/>
                <a:chOff x="1936" y="10095"/>
                <a:chExt cx="1878" cy="3563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1936" y="10095"/>
                  <a:ext cx="926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936" y="10531"/>
                  <a:ext cx="926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Queue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82" name="Rectangle 10"/>
                <p:cNvSpPr>
                  <a:spLocks noChangeArrowheads="1"/>
                </p:cNvSpPr>
                <p:nvPr/>
              </p:nvSpPr>
              <p:spPr bwMode="auto">
                <a:xfrm>
                  <a:off x="2862" y="10095"/>
                  <a:ext cx="952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862" y="10531"/>
                  <a:ext cx="952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WIP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8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937" y="10095"/>
                  <a:ext cx="1877" cy="436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Design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085" name="Group 13"/>
              <p:cNvGrpSpPr>
                <a:grpSpLocks/>
              </p:cNvGrpSpPr>
              <p:nvPr/>
            </p:nvGrpSpPr>
            <p:grpSpPr bwMode="auto">
              <a:xfrm>
                <a:off x="3814" y="10095"/>
                <a:ext cx="1878" cy="3563"/>
                <a:chOff x="1936" y="10095"/>
                <a:chExt cx="1878" cy="3563"/>
              </a:xfrm>
            </p:grpSpPr>
            <p:sp>
              <p:nvSpPr>
                <p:cNvPr id="3086" name="Rectangle 14"/>
                <p:cNvSpPr>
                  <a:spLocks noChangeArrowheads="1"/>
                </p:cNvSpPr>
                <p:nvPr/>
              </p:nvSpPr>
              <p:spPr bwMode="auto">
                <a:xfrm>
                  <a:off x="1936" y="10095"/>
                  <a:ext cx="926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936" y="10531"/>
                  <a:ext cx="926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Queue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88" name="Rectangle 16"/>
                <p:cNvSpPr>
                  <a:spLocks noChangeArrowheads="1"/>
                </p:cNvSpPr>
                <p:nvPr/>
              </p:nvSpPr>
              <p:spPr bwMode="auto">
                <a:xfrm>
                  <a:off x="2862" y="10095"/>
                  <a:ext cx="952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862" y="10531"/>
                  <a:ext cx="952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WIP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9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937" y="10095"/>
                  <a:ext cx="1877" cy="436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Development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091" name="Group 19"/>
              <p:cNvGrpSpPr>
                <a:grpSpLocks/>
              </p:cNvGrpSpPr>
              <p:nvPr/>
            </p:nvGrpSpPr>
            <p:grpSpPr bwMode="auto">
              <a:xfrm>
                <a:off x="5692" y="10095"/>
                <a:ext cx="1878" cy="3563"/>
                <a:chOff x="1936" y="10095"/>
                <a:chExt cx="1878" cy="3563"/>
              </a:xfrm>
            </p:grpSpPr>
            <p:sp>
              <p:nvSpPr>
                <p:cNvPr id="3092" name="Rectangle 20"/>
                <p:cNvSpPr>
                  <a:spLocks noChangeArrowheads="1"/>
                </p:cNvSpPr>
                <p:nvPr/>
              </p:nvSpPr>
              <p:spPr bwMode="auto">
                <a:xfrm>
                  <a:off x="1936" y="10095"/>
                  <a:ext cx="926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936" y="10531"/>
                  <a:ext cx="926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Queue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94" name="Rectangle 22"/>
                <p:cNvSpPr>
                  <a:spLocks noChangeArrowheads="1"/>
                </p:cNvSpPr>
                <p:nvPr/>
              </p:nvSpPr>
              <p:spPr bwMode="auto">
                <a:xfrm>
                  <a:off x="2862" y="10095"/>
                  <a:ext cx="952" cy="35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862" y="10531"/>
                  <a:ext cx="952" cy="436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WIP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309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937" y="10095"/>
                  <a:ext cx="1877" cy="436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74295" tIns="8890" rIns="74295" bIns="88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entury" pitchFamily="18" charset="0"/>
                      <a:ea typeface="ＭＳ 明朝" pitchFamily="17" charset="-128"/>
                    </a:rPr>
                    <a:t>Test</a:t>
                  </a:r>
                  <a:endParaRPr kumimoji="1" lang="ja-JP" altLang="ja-JP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</a:endParaRPr>
                </a:p>
              </p:txBody>
            </p:sp>
          </p:grpSp>
        </p:grpSp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>
              <a:off x="326994" y="2060560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>
              <a:off x="326994" y="2497123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>
              <a:off x="4538632" y="2128823"/>
              <a:ext cx="538162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>
              <a:off x="804832" y="2355835"/>
              <a:ext cx="687387" cy="341313"/>
            </a:xfrm>
            <a:prstGeom prst="curvedUpArrow">
              <a:avLst>
                <a:gd name="adj1" fmla="val 19468"/>
                <a:gd name="adj2" fmla="val 80558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1" name="Text Box 29"/>
            <p:cNvSpPr txBox="1">
              <a:spLocks noChangeArrowheads="1"/>
            </p:cNvSpPr>
            <p:nvPr/>
          </p:nvSpPr>
          <p:spPr bwMode="auto">
            <a:xfrm>
              <a:off x="804832" y="2697148"/>
              <a:ext cx="742950" cy="471487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ＭＳ 明朝" pitchFamily="17" charset="-128"/>
                </a:rPr>
                <a:t>Start Working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>
              <a:off x="1492219" y="2903523"/>
              <a:ext cx="685800" cy="341312"/>
            </a:xfrm>
            <a:prstGeom prst="curvedUpArrow">
              <a:avLst>
                <a:gd name="adj1" fmla="val 19423"/>
                <a:gd name="adj2" fmla="val 80372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1317594" y="3244835"/>
              <a:ext cx="1192213" cy="471488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ＭＳ 明朝" pitchFamily="17" charset="-128"/>
                </a:rPr>
                <a:t>Start Working on this stage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3273394" y="2903523"/>
              <a:ext cx="687388" cy="341312"/>
            </a:xfrm>
            <a:prstGeom prst="curvedUpArrow">
              <a:avLst>
                <a:gd name="adj1" fmla="val 19468"/>
                <a:gd name="adj2" fmla="val 80558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>
              <a:off x="4860894" y="2984485"/>
              <a:ext cx="685800" cy="341313"/>
            </a:xfrm>
            <a:prstGeom prst="curvedUpArrow">
              <a:avLst>
                <a:gd name="adj1" fmla="val 19423"/>
                <a:gd name="adj2" fmla="val 80372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2412969" y="2933685"/>
              <a:ext cx="860425" cy="471488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ＭＳ 明朝" pitchFamily="17" charset="-128"/>
                </a:rPr>
                <a:t>Finished the stage</a:t>
              </a:r>
              <a:endParaRPr kumimoji="1" lang="ja-JP" altLang="ja-JP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07" name="AutoShape 35"/>
            <p:cNvSpPr>
              <a:spLocks noChangeArrowheads="1"/>
            </p:cNvSpPr>
            <p:nvPr/>
          </p:nvSpPr>
          <p:spPr bwMode="auto">
            <a:xfrm>
              <a:off x="4117944" y="2589198"/>
              <a:ext cx="685800" cy="341312"/>
            </a:xfrm>
            <a:prstGeom prst="curvedUpArrow">
              <a:avLst>
                <a:gd name="adj1" fmla="val 19423"/>
                <a:gd name="adj2" fmla="val 80372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8" name="AutoShape 36"/>
            <p:cNvSpPr>
              <a:spLocks noChangeArrowheads="1"/>
            </p:cNvSpPr>
            <p:nvPr/>
          </p:nvSpPr>
          <p:spPr bwMode="auto">
            <a:xfrm>
              <a:off x="5767357" y="2425685"/>
              <a:ext cx="687387" cy="339725"/>
            </a:xfrm>
            <a:prstGeom prst="curvedUpArrow">
              <a:avLst>
                <a:gd name="adj1" fmla="val 19559"/>
                <a:gd name="adj2" fmla="val 80935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9" name="Text Box 37"/>
            <p:cNvSpPr txBox="1">
              <a:spLocks noChangeArrowheads="1"/>
            </p:cNvSpPr>
            <p:nvPr/>
          </p:nvSpPr>
          <p:spPr bwMode="auto">
            <a:xfrm>
              <a:off x="5684806" y="2854310"/>
              <a:ext cx="946517" cy="246063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omic Sans MS" pitchFamily="66" charset="0"/>
                  <a:ea typeface="ＭＳ 明朝" pitchFamily="17" charset="-128"/>
                </a:rPr>
                <a:t>Completed</a:t>
              </a:r>
              <a:endParaRPr kumimoji="1" lang="ja-JP" altLang="ja-JP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4329082" y="3028935"/>
              <a:ext cx="950912" cy="300038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1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ＭＳ 明朝" pitchFamily="17" charset="-128"/>
                </a:rPr>
                <a:t>Queue Limit</a:t>
              </a:r>
              <a:endParaRPr kumimoji="1" lang="ja-JP" altLang="ja-JP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11" name="Text Box 39"/>
            <p:cNvSpPr txBox="1">
              <a:spLocks noChangeArrowheads="1"/>
            </p:cNvSpPr>
            <p:nvPr/>
          </p:nvSpPr>
          <p:spPr bwMode="auto">
            <a:xfrm>
              <a:off x="5195857" y="2616185"/>
              <a:ext cx="814387" cy="233363"/>
            </a:xfrm>
            <a:prstGeom prst="rect">
              <a:avLst/>
            </a:prstGeom>
            <a:solidFill>
              <a:srgbClr val="FFFFFF">
                <a:alpha val="600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600" b="1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ＭＳ 明朝" pitchFamily="17" charset="-128"/>
                </a:rPr>
                <a:t>WIP Limit</a:t>
              </a:r>
              <a:endParaRPr kumimoji="1" lang="ja-JP" altLang="ja-JP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12" name="AutoShape 40"/>
            <p:cNvSpPr>
              <a:spLocks noChangeArrowheads="1"/>
            </p:cNvSpPr>
            <p:nvPr/>
          </p:nvSpPr>
          <p:spPr bwMode="auto">
            <a:xfrm>
              <a:off x="326994" y="2959085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3" name="AutoShape 41"/>
            <p:cNvSpPr>
              <a:spLocks noChangeArrowheads="1"/>
            </p:cNvSpPr>
            <p:nvPr/>
          </p:nvSpPr>
          <p:spPr bwMode="auto">
            <a:xfrm>
              <a:off x="2036732" y="2127235"/>
              <a:ext cx="538162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4" name="AutoShape 42"/>
            <p:cNvSpPr>
              <a:spLocks noChangeArrowheads="1"/>
            </p:cNvSpPr>
            <p:nvPr/>
          </p:nvSpPr>
          <p:spPr bwMode="auto">
            <a:xfrm>
              <a:off x="3709957" y="2127235"/>
              <a:ext cx="538162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5" name="AutoShape 43"/>
            <p:cNvSpPr>
              <a:spLocks noChangeArrowheads="1"/>
            </p:cNvSpPr>
            <p:nvPr/>
          </p:nvSpPr>
          <p:spPr bwMode="auto">
            <a:xfrm>
              <a:off x="2876519" y="2127235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6" name="AutoShape 44"/>
            <p:cNvSpPr>
              <a:spLocks noChangeArrowheads="1"/>
            </p:cNvSpPr>
            <p:nvPr/>
          </p:nvSpPr>
          <p:spPr bwMode="auto">
            <a:xfrm>
              <a:off x="2876519" y="2590785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7" name="AutoShape 45"/>
            <p:cNvSpPr>
              <a:spLocks noChangeArrowheads="1"/>
            </p:cNvSpPr>
            <p:nvPr/>
          </p:nvSpPr>
          <p:spPr bwMode="auto">
            <a:xfrm>
              <a:off x="5340319" y="2127235"/>
              <a:ext cx="538163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8" name="AutoShape 46"/>
            <p:cNvSpPr>
              <a:spLocks noChangeArrowheads="1"/>
            </p:cNvSpPr>
            <p:nvPr/>
          </p:nvSpPr>
          <p:spPr bwMode="auto">
            <a:xfrm>
              <a:off x="6183282" y="2057385"/>
              <a:ext cx="538162" cy="368300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92D05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19" name="AutoShape 47"/>
            <p:cNvCxnSpPr>
              <a:cxnSpLocks noChangeShapeType="1"/>
            </p:cNvCxnSpPr>
            <p:nvPr/>
          </p:nvCxnSpPr>
          <p:spPr bwMode="auto">
            <a:xfrm>
              <a:off x="1960532" y="2589198"/>
              <a:ext cx="744537" cy="1587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sp>
          <p:nvSpPr>
            <p:cNvPr id="3120" name="AutoShape 48"/>
            <p:cNvSpPr>
              <a:spLocks noChangeArrowheads="1"/>
            </p:cNvSpPr>
            <p:nvPr/>
          </p:nvSpPr>
          <p:spPr bwMode="auto">
            <a:xfrm>
              <a:off x="2412969" y="2589198"/>
              <a:ext cx="687388" cy="341312"/>
            </a:xfrm>
            <a:prstGeom prst="curvedUpArrow">
              <a:avLst>
                <a:gd name="adj1" fmla="val 19468"/>
                <a:gd name="adj2" fmla="val 80558"/>
                <a:gd name="adj3" fmla="val 41343"/>
              </a:avLst>
            </a:prstGeom>
            <a:gradFill rotWithShape="1">
              <a:gsLst>
                <a:gs pos="0">
                  <a:srgbClr val="F9ADAD"/>
                </a:gs>
                <a:gs pos="100000">
                  <a:srgbClr val="FFA66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21" name="AutoShape 49"/>
            <p:cNvCxnSpPr>
              <a:cxnSpLocks noChangeShapeType="1"/>
            </p:cNvCxnSpPr>
            <p:nvPr/>
          </p:nvCxnSpPr>
          <p:spPr bwMode="auto">
            <a:xfrm>
              <a:off x="1128682" y="2959085"/>
              <a:ext cx="742950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3122" name="AutoShape 50"/>
            <p:cNvCxnSpPr>
              <a:cxnSpLocks noChangeShapeType="1"/>
            </p:cNvCxnSpPr>
            <p:nvPr/>
          </p:nvCxnSpPr>
          <p:spPr bwMode="auto">
            <a:xfrm>
              <a:off x="2765394" y="3457560"/>
              <a:ext cx="742950" cy="158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3123" name="AutoShape 51"/>
            <p:cNvCxnSpPr>
              <a:cxnSpLocks noChangeShapeType="1"/>
            </p:cNvCxnSpPr>
            <p:nvPr/>
          </p:nvCxnSpPr>
          <p:spPr bwMode="auto">
            <a:xfrm>
              <a:off x="3606769" y="2957498"/>
              <a:ext cx="744538" cy="1587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3124" name="AutoShape 52"/>
            <p:cNvCxnSpPr>
              <a:cxnSpLocks noChangeShapeType="1"/>
            </p:cNvCxnSpPr>
            <p:nvPr/>
          </p:nvCxnSpPr>
          <p:spPr bwMode="auto">
            <a:xfrm>
              <a:off x="4452907" y="2959085"/>
              <a:ext cx="742950" cy="158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3125" name="AutoShape 53"/>
            <p:cNvCxnSpPr>
              <a:cxnSpLocks noChangeShapeType="1"/>
            </p:cNvCxnSpPr>
            <p:nvPr/>
          </p:nvCxnSpPr>
          <p:spPr bwMode="auto">
            <a:xfrm>
              <a:off x="5267294" y="2565385"/>
              <a:ext cx="742950" cy="158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WIP and Queue Limits</a:t>
            </a:r>
            <a:endParaRPr lang="ja-JP" altLang="en-US" dirty="0" smtClean="0"/>
          </a:p>
        </p:txBody>
      </p:sp>
      <p:sp>
        <p:nvSpPr>
          <p:cNvPr id="3891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 WIP, no more cards than the number of assigned personnel are allowed</a:t>
            </a:r>
            <a:endParaRPr lang="en-US" altLang="ja-JP" dirty="0" smtClean="0"/>
          </a:p>
          <a:p>
            <a:r>
              <a:rPr lang="en-US" altLang="ja-JP" dirty="0" smtClean="0"/>
              <a:t>For Queue, team decides the limit</a:t>
            </a:r>
          </a:p>
          <a:p>
            <a:pPr lvl="1"/>
            <a:r>
              <a:rPr lang="en-US" altLang="ja-JP" dirty="0" smtClean="0"/>
              <a:t>Try and see, change as you like</a:t>
            </a:r>
            <a:endParaRPr lang="en-US" altLang="ja-JP" dirty="0" smtClean="0"/>
          </a:p>
          <a:p>
            <a:pPr lvl="0"/>
            <a:r>
              <a:rPr lang="en-US" altLang="ja-JP" b="1" dirty="0" smtClean="0"/>
              <a:t>No Stories can be worked on </a:t>
            </a:r>
            <a:r>
              <a:rPr lang="en-US" altLang="ja-JP" b="1" dirty="0" smtClean="0"/>
              <a:t>while </a:t>
            </a:r>
            <a:r>
              <a:rPr lang="en-US" altLang="ja-JP" b="1" dirty="0" smtClean="0"/>
              <a:t>the Queue in the next stage is full</a:t>
            </a:r>
            <a:r>
              <a:rPr lang="en-US" altLang="ja-JP" b="1" dirty="0" smtClean="0"/>
              <a:t>.</a:t>
            </a:r>
            <a:endParaRPr lang="ja-JP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Additional Rules</a:t>
            </a:r>
            <a:endParaRPr lang="ja-JP" altLang="en-US" dirty="0" smtClean="0"/>
          </a:p>
        </p:txBody>
      </p:sp>
      <p:sp>
        <p:nvSpPr>
          <p:cNvPr id="2765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Risk </a:t>
            </a:r>
            <a:r>
              <a:rPr lang="en-US" altLang="ja-JP" dirty="0" smtClean="0"/>
              <a:t>of Requirement Changes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At the end of an iteration, roll 2 dice for each Story on the board (except Done.)</a:t>
            </a:r>
          </a:p>
          <a:p>
            <a:pPr lvl="1"/>
            <a:r>
              <a:rPr lang="en-US" altLang="ja-JP" dirty="0" smtClean="0"/>
              <a:t>If it’s </a:t>
            </a:r>
            <a:r>
              <a:rPr lang="en-US" altLang="ja-JP" u="sng" dirty="0" smtClean="0"/>
              <a:t>double one</a:t>
            </a:r>
            <a:r>
              <a:rPr lang="en-US" altLang="ja-JP" dirty="0" smtClean="0"/>
              <a:t>, the Story is changed and it needs to be started from </a:t>
            </a:r>
            <a:r>
              <a:rPr lang="en-US" altLang="ja-JP" dirty="0" err="1" smtClean="0"/>
              <a:t>ToDo</a:t>
            </a:r>
            <a:r>
              <a:rPr lang="en-US" altLang="ja-JP" dirty="0" smtClean="0"/>
              <a:t>!</a:t>
            </a:r>
            <a:endParaRPr lang="en-US" altLang="ja-JP" dirty="0" smtClean="0"/>
          </a:p>
        </p:txBody>
      </p:sp>
      <p:sp>
        <p:nvSpPr>
          <p:cNvPr id="2765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714500"/>
          </a:xfrm>
        </p:spPr>
        <p:txBody>
          <a:bodyPr/>
          <a:lstStyle/>
          <a:p>
            <a:r>
              <a:rPr lang="en-US" altLang="ja-JP" dirty="0" smtClean="0"/>
              <a:t>The </a:t>
            </a:r>
            <a:r>
              <a:rPr lang="en-US" altLang="ja-JP" dirty="0" err="1" smtClean="0"/>
              <a:t>Kanban</a:t>
            </a:r>
            <a:r>
              <a:rPr lang="en-US" altLang="ja-JP" dirty="0" smtClean="0"/>
              <a:t> </a:t>
            </a:r>
            <a:r>
              <a:rPr lang="en-US" altLang="ja-JP" dirty="0" smtClean="0"/>
              <a:t>Game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1643063"/>
            <a:ext cx="7772400" cy="26431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accent5">
                    <a:lumMod val="50000"/>
                  </a:schemeClr>
                </a:solidFill>
              </a:rPr>
              <a:t>Set off when you’re ready!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This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Game3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is for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30 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endParaRPr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857375"/>
          </a:xfrm>
        </p:spPr>
        <p:txBody>
          <a:bodyPr/>
          <a:lstStyle/>
          <a:p>
            <a:r>
              <a:rPr lang="en-US" altLang="ja-JP" sz="5400" dirty="0" smtClean="0"/>
              <a:t>Retrospective </a:t>
            </a:r>
            <a:br>
              <a:rPr lang="en-US" altLang="ja-JP" sz="5400" dirty="0" smtClean="0"/>
            </a:br>
            <a:r>
              <a:rPr lang="en-US" altLang="ja-JP" sz="5400" dirty="0" smtClean="0"/>
              <a:t>Game </a:t>
            </a:r>
            <a:r>
              <a:rPr lang="en-US" altLang="ja-JP" sz="5400" dirty="0" smtClean="0"/>
              <a:t>3</a:t>
            </a:r>
            <a:endParaRPr lang="ja-JP" altLang="en-US" sz="5400" dirty="0" smtClean="0"/>
          </a:p>
        </p:txBody>
      </p:sp>
      <p:sp>
        <p:nvSpPr>
          <p:cNvPr id="2867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game materials are open and free</a:t>
            </a:r>
          </a:p>
          <a:p>
            <a:pPr lvl="1">
              <a:buNone/>
            </a:pPr>
            <a:r>
              <a:rPr lang="en-US" altLang="ja-JP" dirty="0" smtClean="0">
                <a:hlinkClick r:id="rId3"/>
              </a:rPr>
              <a:t>http://yattom.jp</a:t>
            </a:r>
          </a:p>
          <a:p>
            <a:r>
              <a:rPr lang="en-US" altLang="ja-JP" dirty="0" smtClean="0"/>
              <a:t>The cards are not enough for everyone</a:t>
            </a:r>
          </a:p>
          <a:p>
            <a:r>
              <a:rPr lang="en-US" altLang="ja-JP" dirty="0" smtClean="0"/>
              <a:t>I’d love feedbacks!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0716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Thank you for coming!</a:t>
            </a:r>
            <a:endParaRPr lang="ja-JP" altLang="en-US" sz="54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14480" y="3929066"/>
            <a:ext cx="55007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Tsutomu YASUI</a:t>
            </a:r>
          </a:p>
          <a:p>
            <a:pPr algn="ctr"/>
            <a:r>
              <a:rPr lang="en-US" altLang="ja-JP" sz="2800" dirty="0" smtClean="0"/>
              <a:t>t-yasui@esm.co.jp</a:t>
            </a:r>
          </a:p>
          <a:p>
            <a:pPr algn="ctr"/>
            <a:r>
              <a:rPr kumimoji="1" lang="en-US" altLang="ja-JP" sz="2800" dirty="0" smtClean="0"/>
              <a:t>http://yattom.jp</a:t>
            </a:r>
          </a:p>
          <a:p>
            <a:pPr algn="ctr"/>
            <a:r>
              <a:rPr lang="en-US" altLang="ja-JP" sz="2800" dirty="0" smtClean="0"/>
              <a:t>Twitter: @</a:t>
            </a:r>
            <a:r>
              <a:rPr lang="en-US" altLang="ja-JP" sz="2800" dirty="0" err="1" smtClean="0"/>
              <a:t>yattom</a:t>
            </a:r>
            <a:endParaRPr kumimoji="1" lang="en-US" altLang="ja-JP" sz="2800" dirty="0" smtClean="0"/>
          </a:p>
          <a:p>
            <a:pPr algn="ctr"/>
            <a:endParaRPr kumimoji="1" lang="ja-JP" alt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286388"/>
            <a:ext cx="153790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Materials</a:t>
            </a:r>
            <a:endParaRPr lang="ja-JP" altLang="en-US" smtClean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571625"/>
            <a:ext cx="2105025" cy="125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571875"/>
            <a:ext cx="2143125" cy="1285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3929063"/>
            <a:ext cx="2143125" cy="1287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857250" y="4286250"/>
            <a:ext cx="2143125" cy="1285875"/>
          </a:xfrm>
          <a:ln>
            <a:solidFill>
              <a:schemeClr val="tx1"/>
            </a:solidFill>
          </a:ln>
        </p:spPr>
      </p:pic>
      <p:sp>
        <p:nvSpPr>
          <p:cNvPr id="12295" name="テキスト ボックス 8"/>
          <p:cNvSpPr txBox="1">
            <a:spLocks noChangeArrowheads="1"/>
          </p:cNvSpPr>
          <p:nvPr/>
        </p:nvSpPr>
        <p:spPr bwMode="auto">
          <a:xfrm>
            <a:off x="428625" y="285750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HGS創英角ﾎﾟｯﾌﾟ体" pitchFamily="50" charset="-128"/>
                <a:ea typeface="HGS創英角ﾎﾟｯﾌﾟ体" pitchFamily="50" charset="-128"/>
              </a:rPr>
              <a:t>10 Story Cards</a:t>
            </a:r>
            <a:endParaRPr lang="ja-JP" altLang="en-US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2296" name="テキスト ボックス 9"/>
          <p:cNvSpPr txBox="1">
            <a:spLocks noChangeArrowheads="1"/>
          </p:cNvSpPr>
          <p:nvPr/>
        </p:nvSpPr>
        <p:spPr bwMode="auto">
          <a:xfrm>
            <a:off x="428624" y="5572125"/>
            <a:ext cx="37147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30 </a:t>
            </a:r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Chance! </a:t>
            </a: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Cards</a:t>
            </a:r>
          </a:p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  (Solution, </a:t>
            </a:r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Problem, and Event)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pic>
        <p:nvPicPr>
          <p:cNvPr id="1229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0" y="1428750"/>
            <a:ext cx="2830513" cy="2419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8" name="テキスト ボックス 11"/>
          <p:cNvSpPr txBox="1">
            <a:spLocks noChangeArrowheads="1"/>
          </p:cNvSpPr>
          <p:nvPr/>
        </p:nvSpPr>
        <p:spPr bwMode="auto">
          <a:xfrm>
            <a:off x="4357688" y="3929063"/>
            <a:ext cx="34290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Progress </a:t>
            </a:r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Record Sheet</a:t>
            </a:r>
            <a:r>
              <a:rPr lang="ja-JP" altLang="en-US" dirty="0" smtClean="0">
                <a:latin typeface="HGS創英角ﾎﾟｯﾌﾟ体" pitchFamily="50" charset="-128"/>
                <a:ea typeface="HGS創英角ﾎﾟｯﾌﾟ体" pitchFamily="50" charset="-128"/>
              </a:rPr>
              <a:t> </a:t>
            </a: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(3)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2299" name="テキスト ボックス 12"/>
          <p:cNvSpPr txBox="1">
            <a:spLocks noChangeArrowheads="1"/>
          </p:cNvSpPr>
          <p:nvPr/>
        </p:nvSpPr>
        <p:spPr bwMode="auto">
          <a:xfrm>
            <a:off x="4357688" y="5143500"/>
            <a:ext cx="4357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Post it – for drawing </a:t>
            </a:r>
            <a:r>
              <a:rPr lang="en-US" altLang="ja-JP" dirty="0" err="1">
                <a:latin typeface="HGS創英角ﾎﾟｯﾌﾟ体" pitchFamily="50" charset="-128"/>
                <a:ea typeface="HGS創英角ﾎﾟｯﾌﾟ体" pitchFamily="50" charset="-128"/>
              </a:rPr>
              <a:t>Kanban</a:t>
            </a: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 boards</a:t>
            </a:r>
          </a:p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2 dices</a:t>
            </a:r>
          </a:p>
          <a:p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Toothpicks </a:t>
            </a:r>
            <a:r>
              <a:rPr lang="en-US" altLang="ja-JP" dirty="0" smtClean="0">
                <a:latin typeface="HGS創英角ﾎﾟｯﾌﾟ体" pitchFamily="50" charset="-128"/>
                <a:ea typeface="HGS創英角ﾎﾟｯﾌﾟ体" pitchFamily="50" charset="-128"/>
              </a:rPr>
              <a:t>for chips (a </a:t>
            </a: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lot)</a:t>
            </a:r>
          </a:p>
          <a:p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A Few Pens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1643063"/>
            <a:ext cx="6072188" cy="3668712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/>
              <a:t>Story Cards and </a:t>
            </a:r>
            <a:br>
              <a:rPr lang="en-US" altLang="ja-JP" dirty="0" smtClean="0"/>
            </a:br>
            <a:r>
              <a:rPr lang="en-US" altLang="ja-JP" dirty="0" smtClean="0"/>
              <a:t>Estimated Work Effort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8625" y="5500688"/>
            <a:ext cx="2000250" cy="923925"/>
          </a:xfrm>
          <a:prstGeom prst="borderCallout1">
            <a:avLst>
              <a:gd name="adj1" fmla="val -108962"/>
              <a:gd name="adj2" fmla="val 129119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the story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86063" y="5500688"/>
            <a:ext cx="1357312" cy="1200150"/>
          </a:xfrm>
          <a:prstGeom prst="borderCallout1">
            <a:avLst>
              <a:gd name="adj1" fmla="val -78525"/>
              <a:gd name="adj2" fmla="val 96216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design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86250" y="5500688"/>
            <a:ext cx="1857375" cy="923925"/>
          </a:xfrm>
          <a:prstGeom prst="borderCallout1">
            <a:avLst>
              <a:gd name="adj1" fmla="val -105321"/>
              <a:gd name="adj2" fmla="val 33394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development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86500" y="5429250"/>
            <a:ext cx="1357313" cy="923925"/>
          </a:xfrm>
          <a:prstGeom prst="borderCallout1">
            <a:avLst>
              <a:gd name="adj1" fmla="val -96378"/>
              <a:gd name="adj2" fmla="val -53076"/>
              <a:gd name="adj3" fmla="val 1341"/>
              <a:gd name="adj4" fmla="val 58428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Estimated hours to finish test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86563" y="2143125"/>
            <a:ext cx="2000250" cy="369888"/>
          </a:xfrm>
          <a:prstGeom prst="borderCallout1">
            <a:avLst>
              <a:gd name="adj1" fmla="val -719"/>
              <a:gd name="adj2" fmla="val -126794"/>
              <a:gd name="adj3" fmla="val 46705"/>
              <a:gd name="adj4" fmla="val 265"/>
            </a:avLst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HGS創英角ﾎﾟｯﾌﾟ体" pitchFamily="50" charset="-128"/>
                <a:ea typeface="HGS創英角ﾎﾟｯﾌﾟ体" pitchFamily="50" charset="-128"/>
              </a:rPr>
              <a:t>ID &amp; priority</a:t>
            </a:r>
            <a:endParaRPr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10" name="雲形吹き出し 9"/>
          <p:cNvSpPr/>
          <p:nvPr/>
        </p:nvSpPr>
        <p:spPr>
          <a:xfrm>
            <a:off x="0" y="2214554"/>
            <a:ext cx="4214842" cy="1714512"/>
          </a:xfrm>
          <a:prstGeom prst="cloudCallout">
            <a:avLst>
              <a:gd name="adj1" fmla="val 21608"/>
              <a:gd name="adj2" fmla="val 6107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In the handout it’s days, 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but it’s hours.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Draw your Kanban board</a:t>
            </a:r>
            <a:endParaRPr lang="ja-JP" altLang="en-US" smtClean="0"/>
          </a:p>
        </p:txBody>
      </p:sp>
      <p:sp>
        <p:nvSpPr>
          <p:cNvPr id="14339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63"/>
          </a:xfrm>
        </p:spPr>
        <p:txBody>
          <a:bodyPr/>
          <a:lstStyle/>
          <a:p>
            <a:endParaRPr lang="en-US" altLang="ja-JP" smtClean="0"/>
          </a:p>
          <a:p>
            <a:endParaRPr lang="en-US" altLang="ja-JP" smtClean="0"/>
          </a:p>
          <a:p>
            <a:endParaRPr lang="en-US" altLang="ja-JP" smtClean="0"/>
          </a:p>
          <a:p>
            <a:endParaRPr lang="en-US" altLang="ja-JP" smtClean="0"/>
          </a:p>
          <a:p>
            <a:endParaRPr lang="en-US" altLang="ja-JP" smtClean="0"/>
          </a:p>
          <a:p>
            <a:endParaRPr lang="en-US" altLang="ja-JP" smtClean="0"/>
          </a:p>
          <a:p>
            <a:endParaRPr lang="en-US" altLang="ja-JP" smtClean="0"/>
          </a:p>
        </p:txBody>
      </p:sp>
      <p:grpSp>
        <p:nvGrpSpPr>
          <p:cNvPr id="9" name="グループ化 19"/>
          <p:cNvGrpSpPr>
            <a:grpSpLocks/>
          </p:cNvGrpSpPr>
          <p:nvPr/>
        </p:nvGrpSpPr>
        <p:grpSpPr bwMode="auto">
          <a:xfrm>
            <a:off x="642938" y="1571625"/>
            <a:ext cx="7929562" cy="3429000"/>
            <a:chOff x="642910" y="1571612"/>
            <a:chExt cx="7929618" cy="3429024"/>
          </a:xfrm>
        </p:grpSpPr>
        <p:sp>
          <p:nvSpPr>
            <p:cNvPr id="4" name="正方形/長方形 3"/>
            <p:cNvSpPr/>
            <p:nvPr/>
          </p:nvSpPr>
          <p:spPr>
            <a:xfrm>
              <a:off x="642910" y="1571612"/>
              <a:ext cx="7929618" cy="342902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" name="メモ 4"/>
            <p:cNvSpPr/>
            <p:nvPr/>
          </p:nvSpPr>
          <p:spPr>
            <a:xfrm>
              <a:off x="785786" y="1714488"/>
              <a:ext cx="1000132" cy="500067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 err="1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ToDo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6" name="メモ 5"/>
            <p:cNvSpPr/>
            <p:nvPr/>
          </p:nvSpPr>
          <p:spPr>
            <a:xfrm>
              <a:off x="1928794" y="1714488"/>
              <a:ext cx="1571636" cy="357191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Design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7" name="メモ 6"/>
            <p:cNvSpPr/>
            <p:nvPr/>
          </p:nvSpPr>
          <p:spPr>
            <a:xfrm>
              <a:off x="1928794" y="2214555"/>
              <a:ext cx="785818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Queue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8" name="メモ 7"/>
            <p:cNvSpPr/>
            <p:nvPr/>
          </p:nvSpPr>
          <p:spPr>
            <a:xfrm>
              <a:off x="2857488" y="2214555"/>
              <a:ext cx="642943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WIP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2" name="メモ 11"/>
            <p:cNvSpPr/>
            <p:nvPr/>
          </p:nvSpPr>
          <p:spPr>
            <a:xfrm>
              <a:off x="3714744" y="1714488"/>
              <a:ext cx="1571636" cy="357191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Development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3" name="メモ 12"/>
            <p:cNvSpPr/>
            <p:nvPr/>
          </p:nvSpPr>
          <p:spPr>
            <a:xfrm>
              <a:off x="3714744" y="2214555"/>
              <a:ext cx="785819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Queue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4" name="メモ 13"/>
            <p:cNvSpPr/>
            <p:nvPr/>
          </p:nvSpPr>
          <p:spPr>
            <a:xfrm>
              <a:off x="4643438" y="2214555"/>
              <a:ext cx="642942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WIP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5" name="メモ 14"/>
            <p:cNvSpPr/>
            <p:nvPr/>
          </p:nvSpPr>
          <p:spPr>
            <a:xfrm>
              <a:off x="5500694" y="1714488"/>
              <a:ext cx="1571636" cy="357191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Test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6" name="メモ 15"/>
            <p:cNvSpPr/>
            <p:nvPr/>
          </p:nvSpPr>
          <p:spPr>
            <a:xfrm>
              <a:off x="5500694" y="2214555"/>
              <a:ext cx="785818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Queue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7" name="メモ 16"/>
            <p:cNvSpPr/>
            <p:nvPr/>
          </p:nvSpPr>
          <p:spPr>
            <a:xfrm>
              <a:off x="6429388" y="2214555"/>
              <a:ext cx="642943" cy="500065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WIP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8" name="メモ 17"/>
            <p:cNvSpPr/>
            <p:nvPr/>
          </p:nvSpPr>
          <p:spPr>
            <a:xfrm>
              <a:off x="7286644" y="1714488"/>
              <a:ext cx="1000132" cy="500067"/>
            </a:xfrm>
            <a:prstGeom prst="foldedCorner">
              <a:avLst/>
            </a:prstGeom>
            <a:solidFill>
              <a:srgbClr val="F4ED9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200" dirty="0">
                  <a:solidFill>
                    <a:schemeClr val="tx1"/>
                  </a:solidFill>
                  <a:latin typeface="HGS創英角ﾎﾟｯﾌﾟ体" pitchFamily="50" charset="-128"/>
                  <a:ea typeface="HGS創英角ﾎﾟｯﾌﾟ体" pitchFamily="50" charset="-128"/>
                </a:rPr>
                <a:t>Done</a:t>
              </a:r>
              <a:endParaRPr lang="ja-JP" altLang="en-US" sz="1200" dirty="0">
                <a:solidFill>
                  <a:schemeClr val="tx1"/>
                </a:solidFill>
                <a:latin typeface="HGS創英角ﾎﾟｯﾌﾟ体" pitchFamily="50" charset="-128"/>
                <a:ea typeface="HGS創英角ﾎﾟｯﾌﾟ体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357290" y="3286124"/>
              <a:ext cx="6143668" cy="11080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6600" dirty="0">
                  <a:solidFill>
                    <a:schemeClr val="accent5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With Post-Its!</a:t>
              </a:r>
              <a:endParaRPr lang="ja-JP" altLang="en-US" sz="6600" dirty="0">
                <a:solidFill>
                  <a:schemeClr val="accent5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57200" y="2214563"/>
            <a:ext cx="8229600" cy="1857375"/>
          </a:xfrm>
        </p:spPr>
        <p:txBody>
          <a:bodyPr/>
          <a:lstStyle/>
          <a:p>
            <a:r>
              <a:rPr lang="en-US" altLang="ja-JP" sz="5400" smtClean="0"/>
              <a:t>Game 1</a:t>
            </a:r>
            <a:br>
              <a:rPr lang="en-US" altLang="ja-JP" sz="5400" smtClean="0"/>
            </a:br>
            <a:r>
              <a:rPr lang="en-US" altLang="ja-JP" sz="5400" smtClean="0"/>
              <a:t>Simple Task Board</a:t>
            </a:r>
            <a:br>
              <a:rPr lang="en-US" altLang="ja-JP" sz="5400" smtClean="0"/>
            </a:br>
            <a:r>
              <a:rPr lang="en-US" altLang="ja-JP" sz="5400" smtClean="0"/>
              <a:t>(or Scrum-ban)</a:t>
            </a:r>
            <a:endParaRPr lang="ja-JP" altLang="en-US" sz="5400" smtClean="0"/>
          </a:p>
        </p:txBody>
      </p:sp>
      <p:sp>
        <p:nvSpPr>
          <p:cNvPr id="1638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143500"/>
            <a:ext cx="8229600" cy="982663"/>
          </a:xfrm>
        </p:spPr>
        <p:txBody>
          <a:bodyPr/>
          <a:lstStyle/>
          <a:p>
            <a:endParaRPr lang="ja-JP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1"/>
          <p:cNvGrpSpPr>
            <a:grpSpLocks/>
          </p:cNvGrpSpPr>
          <p:nvPr/>
        </p:nvGrpSpPr>
        <p:grpSpPr bwMode="auto">
          <a:xfrm>
            <a:off x="1143000" y="1714500"/>
            <a:ext cx="6896100" cy="4230688"/>
            <a:chOff x="1526" y="4277"/>
            <a:chExt cx="4578" cy="2321"/>
          </a:xfrm>
        </p:grpSpPr>
        <p:sp>
          <p:nvSpPr>
            <p:cNvPr id="17416" name="Rectangle 22"/>
            <p:cNvSpPr>
              <a:spLocks noChangeArrowheads="1"/>
            </p:cNvSpPr>
            <p:nvPr/>
          </p:nvSpPr>
          <p:spPr bwMode="auto">
            <a:xfrm>
              <a:off x="1526" y="4277"/>
              <a:ext cx="1526" cy="23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17" name="Rectangle 23"/>
            <p:cNvSpPr>
              <a:spLocks noChangeArrowheads="1"/>
            </p:cNvSpPr>
            <p:nvPr/>
          </p:nvSpPr>
          <p:spPr bwMode="auto">
            <a:xfrm>
              <a:off x="3052" y="4277"/>
              <a:ext cx="1526" cy="23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18" name="Rectangle 24"/>
            <p:cNvSpPr>
              <a:spLocks noChangeArrowheads="1"/>
            </p:cNvSpPr>
            <p:nvPr/>
          </p:nvSpPr>
          <p:spPr bwMode="auto">
            <a:xfrm>
              <a:off x="4578" y="4277"/>
              <a:ext cx="1526" cy="23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19" name="Text Box 25"/>
            <p:cNvSpPr txBox="1">
              <a:spLocks noChangeArrowheads="1"/>
            </p:cNvSpPr>
            <p:nvPr/>
          </p:nvSpPr>
          <p:spPr bwMode="auto">
            <a:xfrm>
              <a:off x="1526" y="4277"/>
              <a:ext cx="1526" cy="43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800">
                  <a:latin typeface="Century" pitchFamily="18" charset="0"/>
                  <a:ea typeface="ＭＳ 明朝" pitchFamily="17" charset="-128"/>
                </a:rPr>
                <a:t>ToDo</a:t>
              </a:r>
              <a:endParaRPr lang="ja-JP" altLang="ja-JP" sz="5400"/>
            </a:p>
          </p:txBody>
        </p:sp>
        <p:sp>
          <p:nvSpPr>
            <p:cNvPr id="17420" name="Text Box 26"/>
            <p:cNvSpPr txBox="1">
              <a:spLocks noChangeArrowheads="1"/>
            </p:cNvSpPr>
            <p:nvPr/>
          </p:nvSpPr>
          <p:spPr bwMode="auto">
            <a:xfrm>
              <a:off x="3052" y="4277"/>
              <a:ext cx="1526" cy="43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800">
                  <a:latin typeface="Century" pitchFamily="18" charset="0"/>
                  <a:ea typeface="ＭＳ 明朝" pitchFamily="17" charset="-128"/>
                </a:rPr>
                <a:t>In Progress</a:t>
              </a:r>
              <a:endParaRPr lang="ja-JP" altLang="ja-JP" sz="5400"/>
            </a:p>
          </p:txBody>
        </p:sp>
        <p:sp>
          <p:nvSpPr>
            <p:cNvPr id="17421" name="Text Box 27"/>
            <p:cNvSpPr txBox="1">
              <a:spLocks noChangeArrowheads="1"/>
            </p:cNvSpPr>
            <p:nvPr/>
          </p:nvSpPr>
          <p:spPr bwMode="auto">
            <a:xfrm>
              <a:off x="4578" y="4277"/>
              <a:ext cx="1526" cy="43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algn="just"/>
              <a:r>
                <a:rPr lang="en-US" altLang="ja-JP" sz="2800">
                  <a:latin typeface="Century" pitchFamily="18" charset="0"/>
                  <a:ea typeface="ＭＳ 明朝" pitchFamily="17" charset="-128"/>
                </a:rPr>
                <a:t>Done</a:t>
              </a:r>
              <a:endParaRPr lang="ja-JP" altLang="ja-JP" sz="5400"/>
            </a:p>
          </p:txBody>
        </p:sp>
        <p:sp>
          <p:nvSpPr>
            <p:cNvPr id="17422" name="AutoShape 28"/>
            <p:cNvSpPr>
              <a:spLocks noChangeArrowheads="1"/>
            </p:cNvSpPr>
            <p:nvPr/>
          </p:nvSpPr>
          <p:spPr bwMode="auto">
            <a:xfrm>
              <a:off x="1741" y="4922"/>
              <a:ext cx="645" cy="387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23" name="AutoShape 29"/>
            <p:cNvSpPr>
              <a:spLocks noChangeArrowheads="1"/>
            </p:cNvSpPr>
            <p:nvPr/>
          </p:nvSpPr>
          <p:spPr bwMode="auto">
            <a:xfrm>
              <a:off x="1741" y="5588"/>
              <a:ext cx="645" cy="387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24" name="AutoShape 30"/>
            <p:cNvSpPr>
              <a:spLocks noChangeArrowheads="1"/>
            </p:cNvSpPr>
            <p:nvPr/>
          </p:nvSpPr>
          <p:spPr bwMode="auto">
            <a:xfrm>
              <a:off x="3353" y="4922"/>
              <a:ext cx="645" cy="387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7425" name="AutoShape 31"/>
            <p:cNvSpPr>
              <a:spLocks noChangeArrowheads="1"/>
            </p:cNvSpPr>
            <p:nvPr/>
          </p:nvSpPr>
          <p:spPr bwMode="auto">
            <a:xfrm>
              <a:off x="4922" y="4922"/>
              <a:ext cx="645" cy="387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2D05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endParaRPr lang="ja-JP" altLang="en-US">
                <a:latin typeface="Calibri" pitchFamily="34" charset="0"/>
              </a:endParaRPr>
            </a:p>
          </p:txBody>
        </p:sp>
      </p:grpSp>
      <p:sp>
        <p:nvSpPr>
          <p:cNvPr id="1741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Your </a:t>
            </a:r>
            <a:r>
              <a:rPr lang="en-US" altLang="ja-JP" dirty="0" smtClean="0"/>
              <a:t>Task Board</a:t>
            </a:r>
            <a:endParaRPr lang="ja-JP" altLang="en-US" dirty="0" smtClean="0"/>
          </a:p>
        </p:txBody>
      </p:sp>
      <p:sp>
        <p:nvSpPr>
          <p:cNvPr id="17412" name="AutoShape 17"/>
          <p:cNvSpPr>
            <a:spLocks noChangeArrowheads="1"/>
          </p:cNvSpPr>
          <p:nvPr/>
        </p:nvSpPr>
        <p:spPr bwMode="auto">
          <a:xfrm>
            <a:off x="2466975" y="3730625"/>
            <a:ext cx="1984375" cy="746125"/>
          </a:xfrm>
          <a:prstGeom prst="curvedUpArrow">
            <a:avLst>
              <a:gd name="adj1" fmla="val 29957"/>
              <a:gd name="adj2" fmla="val 124003"/>
              <a:gd name="adj3" fmla="val 41343"/>
            </a:avLst>
          </a:prstGeom>
          <a:gradFill rotWithShape="1">
            <a:gsLst>
              <a:gs pos="0">
                <a:srgbClr val="F9ADAD"/>
              </a:gs>
              <a:gs pos="100000">
                <a:srgbClr val="FFA669"/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7413" name="AutoShape 18"/>
          <p:cNvSpPr>
            <a:spLocks noChangeArrowheads="1"/>
          </p:cNvSpPr>
          <p:nvPr/>
        </p:nvSpPr>
        <p:spPr bwMode="auto">
          <a:xfrm>
            <a:off x="4967288" y="3730625"/>
            <a:ext cx="1984375" cy="746125"/>
          </a:xfrm>
          <a:prstGeom prst="curvedUpArrow">
            <a:avLst>
              <a:gd name="adj1" fmla="val 29957"/>
              <a:gd name="adj2" fmla="val 124003"/>
              <a:gd name="adj3" fmla="val 41343"/>
            </a:avLst>
          </a:prstGeom>
          <a:gradFill rotWithShape="1">
            <a:gsLst>
              <a:gs pos="0">
                <a:srgbClr val="F9ADAD"/>
              </a:gs>
              <a:gs pos="100000">
                <a:srgbClr val="FFA669"/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7414" name="Text Box 19"/>
          <p:cNvSpPr txBox="1">
            <a:spLocks noChangeArrowheads="1"/>
          </p:cNvSpPr>
          <p:nvPr/>
        </p:nvSpPr>
        <p:spPr bwMode="auto">
          <a:xfrm>
            <a:off x="1681163" y="4587875"/>
            <a:ext cx="3214687" cy="538163"/>
          </a:xfrm>
          <a:prstGeom prst="rect">
            <a:avLst/>
          </a:prstGeom>
          <a:solidFill>
            <a:srgbClr val="FFFFFF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sz="3200">
                <a:solidFill>
                  <a:srgbClr val="0070C0"/>
                </a:solidFill>
                <a:latin typeface="Comic Sans MS" pitchFamily="66" charset="0"/>
                <a:ea typeface="ＭＳ 明朝" pitchFamily="17" charset="-128"/>
              </a:rPr>
              <a:t>Start Working</a:t>
            </a:r>
            <a:endParaRPr lang="ja-JP" altLang="ja-JP" sz="6000"/>
          </a:p>
        </p:txBody>
      </p:sp>
      <p:sp>
        <p:nvSpPr>
          <p:cNvPr id="17415" name="Text Box 20"/>
          <p:cNvSpPr txBox="1">
            <a:spLocks noChangeArrowheads="1"/>
          </p:cNvSpPr>
          <p:nvPr/>
        </p:nvSpPr>
        <p:spPr bwMode="auto">
          <a:xfrm>
            <a:off x="5110163" y="4587875"/>
            <a:ext cx="2205037" cy="538163"/>
          </a:xfrm>
          <a:prstGeom prst="rect">
            <a:avLst/>
          </a:prstGeom>
          <a:solidFill>
            <a:srgbClr val="FFFFFF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sz="3200">
                <a:solidFill>
                  <a:srgbClr val="0070C0"/>
                </a:solidFill>
                <a:latin typeface="Comic Sans MS" pitchFamily="66" charset="0"/>
                <a:ea typeface="ＭＳ 明朝" pitchFamily="17" charset="-128"/>
              </a:rPr>
              <a:t>Completed</a:t>
            </a:r>
            <a:endParaRPr lang="ja-JP" altLang="ja-JP" sz="6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4090</TotalTime>
  <Words>901</Words>
  <Application>Microsoft Office PowerPoint</Application>
  <PresentationFormat>画面に合わせる (4:3)</PresentationFormat>
  <Paragraphs>272</Paragraphs>
  <Slides>43</Slides>
  <Notes>43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43</vt:i4>
      </vt:variant>
    </vt:vector>
  </HeadingPairs>
  <TitlesOfParts>
    <vt:vector size="44" baseType="lpstr">
      <vt:lpstr>Office テーマ</vt:lpstr>
      <vt:lpstr>The Kanban Game</vt:lpstr>
      <vt:lpstr>The Kanban Game</vt:lpstr>
      <vt:lpstr>You mean it!?</vt:lpstr>
      <vt:lpstr>The Kanban Game</vt:lpstr>
      <vt:lpstr>Materials</vt:lpstr>
      <vt:lpstr>Story Cards and  Estimated Work Effort</vt:lpstr>
      <vt:lpstr>Draw your Kanban board</vt:lpstr>
      <vt:lpstr>Game 1 Simple Task Board (or Scrum-ban)</vt:lpstr>
      <vt:lpstr>Your Task Board</vt:lpstr>
      <vt:lpstr>スライド 10</vt:lpstr>
      <vt:lpstr>スライド 11</vt:lpstr>
      <vt:lpstr>Preparation</vt:lpstr>
      <vt:lpstr>Progress Record Sheet</vt:lpstr>
      <vt:lpstr>Planning for an iteration</vt:lpstr>
      <vt:lpstr>Story Cards and  Estimated Work Effort</vt:lpstr>
      <vt:lpstr>Set off when you’re ready!  This Game1 is for 20 min.</vt:lpstr>
      <vt:lpstr>Kanban</vt:lpstr>
      <vt:lpstr>Kanban</vt:lpstr>
      <vt:lpstr>スライド 19</vt:lpstr>
      <vt:lpstr>スライド 20</vt:lpstr>
      <vt:lpstr>スライド 21</vt:lpstr>
      <vt:lpstr>スライド 22</vt:lpstr>
      <vt:lpstr>スライド 23</vt:lpstr>
      <vt:lpstr>3 Games for Today</vt:lpstr>
      <vt:lpstr>Game 2 Staged</vt:lpstr>
      <vt:lpstr>Create Your Task Board</vt:lpstr>
      <vt:lpstr>Make Assignments</vt:lpstr>
      <vt:lpstr>                 Cards and                  Cards</vt:lpstr>
      <vt:lpstr>Additional Rules</vt:lpstr>
      <vt:lpstr>Set off when you’re ready!  This Game2 is for 30 min.</vt:lpstr>
      <vt:lpstr>Retrospective  Game 1 &amp; 2</vt:lpstr>
      <vt:lpstr>Opinions?</vt:lpstr>
      <vt:lpstr>Talk about strategy  Then write them down on flipcharts  Coffee  Break  till 15:50</vt:lpstr>
      <vt:lpstr>Game 3 WIP and Queue limits</vt:lpstr>
      <vt:lpstr>Kanban Pull</vt:lpstr>
      <vt:lpstr>スライド 36</vt:lpstr>
      <vt:lpstr>Create Your Task Board</vt:lpstr>
      <vt:lpstr>WIP and Queue Limits</vt:lpstr>
      <vt:lpstr>Additional Rules</vt:lpstr>
      <vt:lpstr>Set off when you’re ready!  This Game3 is for 30 min.</vt:lpstr>
      <vt:lpstr>Retrospective  Game 3</vt:lpstr>
      <vt:lpstr>Conclusion</vt:lpstr>
      <vt:lpstr>Thank you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Kanban Game カンバンゲーム</dc:title>
  <cp:lastModifiedBy>yasui</cp:lastModifiedBy>
  <cp:revision>111</cp:revision>
  <dcterms:modified xsi:type="dcterms:W3CDTF">2009-08-27T23:01:25Z</dcterms:modified>
</cp:coreProperties>
</file>